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3792" r:id="rId5"/>
    <p:sldId id="288" r:id="rId6"/>
    <p:sldId id="289" r:id="rId7"/>
    <p:sldId id="291" r:id="rId8"/>
    <p:sldId id="986" r:id="rId9"/>
    <p:sldId id="3793" r:id="rId10"/>
    <p:sldId id="3794" r:id="rId11"/>
    <p:sldId id="987" r:id="rId12"/>
    <p:sldId id="988" r:id="rId13"/>
    <p:sldId id="304" r:id="rId14"/>
    <p:sldId id="3795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7697CBFE-5D98-4229-8E3D-49F6C19E687E}">
          <p14:sldIdLst>
            <p14:sldId id="3792"/>
            <p14:sldId id="288"/>
            <p14:sldId id="289"/>
            <p14:sldId id="291"/>
            <p14:sldId id="986"/>
            <p14:sldId id="3793"/>
            <p14:sldId id="3794"/>
            <p14:sldId id="987"/>
            <p14:sldId id="988"/>
            <p14:sldId id="304"/>
            <p14:sldId id="37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A7"/>
    <a:srgbClr val="C7E3E4"/>
    <a:srgbClr val="FFFFCC"/>
    <a:srgbClr val="F8C2B0"/>
    <a:srgbClr val="5C5C5C"/>
    <a:srgbClr val="FE9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31" autoAdjust="0"/>
    <p:restoredTop sz="96370" autoAdjust="0"/>
  </p:normalViewPr>
  <p:slideViewPr>
    <p:cSldViewPr snapToGrid="0" showGuides="1">
      <p:cViewPr varScale="1">
        <p:scale>
          <a:sx n="103" d="100"/>
          <a:sy n="103" d="100"/>
        </p:scale>
        <p:origin x="144" y="2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71791E-CCA1-4D86-9E50-E8060052D5A1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8A461-25C8-4E41-8730-35AF4476C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481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이제 본격적으로 프로젝트 수행에 들어가봅시다</a:t>
            </a:r>
            <a:r>
              <a:rPr lang="en-US" altLang="ko-KR" sz="12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sym typeface="Malgun Gothic"/>
              </a:rPr>
              <a:t>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ko-KR" altLang="en-US" sz="1200" b="0" i="0" u="none" strike="noStrike" cap="none" dirty="0">
              <a:solidFill>
                <a:schemeClr val="dk1"/>
              </a:solidFill>
              <a:latin typeface="Malgun Gothic"/>
              <a:ea typeface="Malgun Gothic"/>
              <a:sym typeface="Malgun Gothic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fld>
            <a:endParaRPr lang="ko-KR" altLang="en-US"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091813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919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3574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04323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044817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8363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0155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313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7428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197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628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6284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hapter &amp; Sub Unit">
  <p:cSld name="1_Chapter &amp; Sub Uni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7687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221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186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677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6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35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5089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332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98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1A489-3003-40E7-931A-196AC7E8F22D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A4A07-C3D3-4A87-BF06-6B0C0F65C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8579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hyperlink" Target="index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index.html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index.html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40E6AAD8-32B0-43D4-899C-661D5546D1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Google Shape;55;p44"/>
          <p:cNvSpPr/>
          <p:nvPr/>
        </p:nvSpPr>
        <p:spPr>
          <a:xfrm>
            <a:off x="1578195" y="2461534"/>
            <a:ext cx="308524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lang="ko-KR" altLang="en-US" sz="2000" dirty="0">
                <a:solidFill>
                  <a:srgbClr val="02BDB6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Malgun Gothic"/>
                <a:sym typeface="Malgun Gothic"/>
              </a:rPr>
              <a:t>미니프로젝트 </a:t>
            </a:r>
            <a:r>
              <a:rPr lang="en-US" altLang="ko-KR" sz="2000" dirty="0">
                <a:solidFill>
                  <a:srgbClr val="02BDB6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Malgun Gothic"/>
                <a:sym typeface="Malgun Gothic"/>
              </a:rPr>
              <a:t>7</a:t>
            </a:r>
            <a:r>
              <a:rPr lang="ko-KR" altLang="en-US" sz="2000" dirty="0">
                <a:solidFill>
                  <a:srgbClr val="02BDB6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Malgun Gothic"/>
                <a:sym typeface="Malgun Gothic"/>
              </a:rPr>
              <a:t>차</a:t>
            </a:r>
            <a:endParaRPr sz="2000" b="0" i="0" u="none" strike="noStrike" cap="none" dirty="0">
              <a:solidFill>
                <a:srgbClr val="02BDB6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Malgun Gothic"/>
              <a:sym typeface="Malgun Gothic"/>
            </a:endParaRPr>
          </a:p>
        </p:txBody>
      </p:sp>
      <p:cxnSp>
        <p:nvCxnSpPr>
          <p:cNvPr id="4" name="Google Shape;56;p44"/>
          <p:cNvCxnSpPr/>
          <p:nvPr/>
        </p:nvCxnSpPr>
        <p:spPr>
          <a:xfrm>
            <a:off x="1662559" y="3018266"/>
            <a:ext cx="0" cy="1159127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57;p11"/>
          <p:cNvSpPr txBox="1">
            <a:spLocks/>
          </p:cNvSpPr>
          <p:nvPr/>
        </p:nvSpPr>
        <p:spPr>
          <a:xfrm>
            <a:off x="1863233" y="3149858"/>
            <a:ext cx="6575905" cy="89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sz="48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제안서 작성 </a:t>
            </a:r>
            <a:r>
              <a:rPr lang="en-US" altLang="ko-KR" sz="4800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template</a:t>
            </a:r>
            <a:endParaRPr lang="ko-KR" altLang="en-US" sz="4800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6933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-14848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4"/>
            <a:ext cx="4579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4-1. </a:t>
            </a:r>
            <a:r>
              <a:rPr kumimoji="0" lang="ko-KR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 제안 사항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 제안 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-7424" y="1062718"/>
            <a:ext cx="12206847" cy="701496"/>
            <a:chOff x="-7424" y="1042180"/>
            <a:chExt cx="12206847" cy="701496"/>
          </a:xfrm>
        </p:grpSpPr>
        <p:sp>
          <p:nvSpPr>
            <p:cNvPr id="29" name="직사각형 28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10699135" y="196455"/>
            <a:ext cx="1500290" cy="569387"/>
            <a:chOff x="123760" y="101978"/>
            <a:chExt cx="1500290" cy="569387"/>
          </a:xfrm>
        </p:grpSpPr>
        <p:sp>
          <p:nvSpPr>
            <p:cNvPr id="68" name="TextBox 67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문화재관리본부</a:t>
              </a:r>
              <a:endPara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궁사업소</a:t>
              </a:r>
            </a:p>
          </p:txBody>
        </p:sp>
        <p:pic>
          <p:nvPicPr>
            <p:cNvPr id="69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0" name="모서리가 둥근 직사각형 69"/>
          <p:cNvSpPr/>
          <p:nvPr/>
        </p:nvSpPr>
        <p:spPr>
          <a:xfrm>
            <a:off x="264296" y="1853732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4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609600" y="2106494"/>
            <a:ext cx="5130800" cy="4065707"/>
            <a:chOff x="1143000" y="3458697"/>
            <a:chExt cx="6408810" cy="1608604"/>
          </a:xfrm>
        </p:grpSpPr>
        <p:sp>
          <p:nvSpPr>
            <p:cNvPr id="25" name="직사각형 24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추가 제안사항 </a:t>
              </a: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kumimoji="0" lang="ko-KR" altLang="en-US" sz="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6107896" y="2106493"/>
            <a:ext cx="5130800" cy="4065707"/>
            <a:chOff x="1143000" y="3458697"/>
            <a:chExt cx="6408810" cy="1608604"/>
          </a:xfrm>
        </p:grpSpPr>
        <p:sp>
          <p:nvSpPr>
            <p:cNvPr id="31" name="직사각형 30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추가 </a:t>
              </a:r>
              <a:r>
                <a:rPr kumimoji="0" lang="ko-KR" altLang="en-US" sz="2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제안사항 </a:t>
              </a: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  <a:endParaRPr kumimoji="0" lang="ko-KR" altLang="en-US" sz="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5707733" y="69694"/>
            <a:ext cx="4581649" cy="923330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제안요청서에 있는 요구사항 외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숨은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니즈를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활용한 추가 제안 요소 작성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최소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 이상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5786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1" y="8351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" y="-6114"/>
            <a:ext cx="12196513" cy="6870228"/>
          </a:xfrm>
          <a:prstGeom prst="rect">
            <a:avLst/>
          </a:prstGeom>
          <a:blipFill>
            <a:blip r:embed="rId2">
              <a:alphaModFix amt="36000"/>
            </a:blip>
            <a:stretch>
              <a:fillRect r="-11353" b="-1455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-10334" y="2328422"/>
            <a:ext cx="12202334" cy="216565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770321" y="3622366"/>
            <a:ext cx="26053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 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함께 합니다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966108" y="3807030"/>
            <a:ext cx="4785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와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2201434" y="2700513"/>
            <a:ext cx="70471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시각장애인 문화재</a:t>
            </a: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관람 스마트 환경 조성</a:t>
            </a:r>
            <a:endParaRPr kumimoji="0" lang="en-US" altLang="ko-KR" sz="3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91938" y="3311768"/>
            <a:ext cx="2990522" cy="895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The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  <a:p>
            <a:pPr marL="0" marR="0" lvl="0" indent="0" algn="l" defTabSz="914400" rtl="0" eaLnBrk="1" fontAlgn="auto" latin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K-company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" name="Picture 8" descr="https://upload.wikimedia.org/wikipedia/commons/thumb/a/ad/Taegeuk.svg/150px-Taegeuk.svg.png">
            <a:extLst>
              <a:ext uri="{FF2B5EF4-FFF2-40B4-BE49-F238E27FC236}">
                <a16:creationId xmlns:a16="http://schemas.microsoft.com/office/drawing/2014/main" id="{B3545ACE-D5F3-4F04-8051-E1C5BE634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212" y="3459102"/>
            <a:ext cx="645895" cy="645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060610" y="3283811"/>
            <a:ext cx="18687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문화재관리본부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궁사업소</a:t>
            </a:r>
          </a:p>
        </p:txBody>
      </p:sp>
    </p:spTree>
    <p:extLst>
      <p:ext uri="{BB962C8B-B14F-4D97-AF65-F5344CB8AC3E}">
        <p14:creationId xmlns:p14="http://schemas.microsoft.com/office/powerpoint/2010/main" val="1425268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-14514" y="-855858"/>
            <a:ext cx="12221028" cy="7713859"/>
          </a:xfrm>
          <a:prstGeom prst="rect">
            <a:avLst/>
          </a:prstGeom>
          <a:blipFill dpi="0" rotWithShape="1">
            <a:blip r:embed="rId3">
              <a:alphaModFix amt="36000"/>
            </a:blip>
            <a:srcRect/>
            <a:stretch>
              <a:fillRect l="-17641" r="-15035" b="-1455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-10334" y="-6114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문화재돌봄체 Regular" panose="020B0000000000000000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7882" y="2126335"/>
            <a:ext cx="5737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시각장애인 문화재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관람</a:t>
            </a:r>
            <a:r>
              <a:rPr kumimoji="0" lang="ko-KR" altLang="ko-K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kumimoji="0" lang="en-US" altLang="ko-KR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스마트 환경 조성 </a:t>
            </a:r>
            <a:r>
              <a:rPr kumimoji="0" lang="ko-KR" altLang="ko-K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제안서</a:t>
            </a:r>
            <a:endParaRPr kumimoji="0" lang="ko-KR" altLang="ko-KR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1670" y="3429000"/>
            <a:ext cx="2814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제안서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20XX.XX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520855" y="31531"/>
            <a:ext cx="1863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The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K-company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91670" y="3815477"/>
            <a:ext cx="6328848" cy="7128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just" defTabSz="914400" rtl="0" eaLnBrk="1" fontAlgn="auto" latinLnBrk="1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i="0" u="sng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※ </a:t>
            </a:r>
            <a:r>
              <a:rPr kumimoji="0" lang="ko-KR" altLang="en-US" sz="1600" i="0" u="sng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본 제안서는 </a:t>
            </a:r>
            <a:r>
              <a:rPr kumimoji="0" lang="en-US" altLang="ko-KR" sz="1600" i="0" u="sng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AIVLE</a:t>
            </a:r>
            <a:r>
              <a:rPr kumimoji="0" lang="ko-KR" altLang="ko-KR" sz="1600" i="0" u="sng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스쿨 </a:t>
            </a:r>
            <a:r>
              <a:rPr kumimoji="0" lang="en-US" altLang="ko-KR" sz="1600" i="0" u="sng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DX</a:t>
            </a:r>
            <a:r>
              <a:rPr kumimoji="0" lang="ko-KR" altLang="ko-KR" sz="1600" i="0" u="sng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트랙 </a:t>
            </a:r>
            <a:r>
              <a:rPr kumimoji="0" lang="ko-KR" altLang="en-US" sz="1600" i="0" u="sng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미니프로젝트를 위한 교육용 자료이며</a:t>
            </a:r>
            <a:r>
              <a:rPr kumimoji="0" lang="en-US" altLang="ko-KR" sz="1600" i="0" u="sng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,</a:t>
            </a:r>
          </a:p>
          <a:p>
            <a:pPr marL="0" marR="0" lvl="0" indent="0" algn="just" defTabSz="914400" rtl="0" eaLnBrk="1" fontAlgn="auto" latinLnBrk="1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    </a:t>
            </a:r>
            <a:r>
              <a:rPr kumimoji="0" lang="ko-KR" altLang="en-US" sz="1050" i="0" u="none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kumimoji="0" lang="ko-KR" altLang="en-US" sz="1600" i="0" u="sng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보안이슈로 외부유출을 금지합니다</a:t>
            </a:r>
            <a:r>
              <a:rPr kumimoji="0" lang="en-US" altLang="ko-KR" sz="1600" i="0" u="sng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1" name="TextBox 10">
            <a:hlinkClick r:id="rId4" action="ppaction://hlinkfile"/>
            <a:extLst>
              <a:ext uri="{FF2B5EF4-FFF2-40B4-BE49-F238E27FC236}">
                <a16:creationId xmlns:a16="http://schemas.microsoft.com/office/drawing/2014/main" id="{B0EE6D00-558C-48B9-87A9-0421233DD714}"/>
              </a:ext>
            </a:extLst>
          </p:cNvPr>
          <p:cNvSpPr txBox="1"/>
          <p:nvPr/>
        </p:nvSpPr>
        <p:spPr>
          <a:xfrm>
            <a:off x="503230" y="101979"/>
            <a:ext cx="1120820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문화재관리본부</a:t>
            </a:r>
            <a:endParaRPr kumimoji="0" lang="en-US" altLang="ko-KR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궁사업소</a:t>
            </a:r>
          </a:p>
        </p:txBody>
      </p:sp>
      <p:pic>
        <p:nvPicPr>
          <p:cNvPr id="14" name="Picture 8" descr="https://upload.wikimedia.org/wikipedia/commons/thumb/a/ad/Taegeuk.svg/150px-Taegeuk.svg.png">
            <a:extLst>
              <a:ext uri="{FF2B5EF4-FFF2-40B4-BE49-F238E27FC236}">
                <a16:creationId xmlns:a16="http://schemas.microsoft.com/office/drawing/2014/main" id="{B3545ACE-D5F3-4F04-8051-E1C5BE634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764" y="168167"/>
            <a:ext cx="395589" cy="395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328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-7424" y="12916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73480" y="979824"/>
            <a:ext cx="34783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CONCENTS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67" name="그룹 66"/>
          <p:cNvGrpSpPr/>
          <p:nvPr/>
        </p:nvGrpSpPr>
        <p:grpSpPr>
          <a:xfrm>
            <a:off x="460528" y="1755766"/>
            <a:ext cx="11731473" cy="102975"/>
            <a:chOff x="460527" y="1755765"/>
            <a:chExt cx="11731473" cy="102975"/>
          </a:xfrm>
        </p:grpSpPr>
        <p:grpSp>
          <p:nvGrpSpPr>
            <p:cNvPr id="35" name="그룹 34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3" name="직사각형 2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33" name="직사각형 3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sp>
          <p:nvSpPr>
            <p:cNvPr id="54" name="직사각형 53"/>
            <p:cNvSpPr/>
            <p:nvPr/>
          </p:nvSpPr>
          <p:spPr>
            <a:xfrm>
              <a:off x="3666489" y="1755765"/>
              <a:ext cx="852551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8206254" y="2799010"/>
            <a:ext cx="377920" cy="430887"/>
            <a:chOff x="7406548" y="2342777"/>
            <a:chExt cx="448419" cy="490474"/>
          </a:xfrm>
        </p:grpSpPr>
        <p:sp>
          <p:nvSpPr>
            <p:cNvPr id="9" name="모서리가 둥근 직사각형 8"/>
            <p:cNvSpPr/>
            <p:nvPr/>
          </p:nvSpPr>
          <p:spPr>
            <a:xfrm rot="2700000">
              <a:off x="7411664" y="2363806"/>
              <a:ext cx="438187" cy="448419"/>
            </a:xfrm>
            <a:prstGeom prst="roundRect">
              <a:avLst>
                <a:gd name="adj" fmla="val 25483"/>
              </a:avLst>
            </a:prstGeom>
            <a:gradFill>
              <a:gsLst>
                <a:gs pos="0">
                  <a:schemeClr val="bg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w="9525" algn="ctr">
              <a:gradFill>
                <a:gsLst>
                  <a:gs pos="45000">
                    <a:srgbClr val="FDB811"/>
                  </a:gs>
                  <a:gs pos="50000">
                    <a:schemeClr val="bg1"/>
                  </a:gs>
                  <a:gs pos="55000">
                    <a:srgbClr val="0066B3"/>
                  </a:gs>
                </a:gsLst>
                <a:lin ang="0" scaled="0"/>
              </a:gradFill>
              <a:prstDash val="solid"/>
              <a:miter lim="800000"/>
              <a:headEnd/>
              <a:tailEnd/>
            </a:ln>
            <a:effectLst/>
          </p:spPr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bevelT w="0"/>
              </a:sp3d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-3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7479528" y="2342777"/>
              <a:ext cx="256775" cy="4904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spAutoFit/>
              <a:scene3d>
                <a:camera prst="orthographicFront"/>
                <a:lightRig rig="threePt" dir="t"/>
              </a:scene3d>
              <a:sp3d>
                <a:bevelB w="0" h="1270"/>
              </a:sp3d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2800" b="1" i="0" u="none" strike="noStrike" kern="1200" cap="none" spc="-50" normalizeH="0" baseline="0" noProof="0" dirty="0">
                  <a:ln>
                    <a:noFill/>
                  </a:ln>
                  <a:solidFill>
                    <a:srgbClr val="0066B3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endParaRPr kumimoji="1" lang="ko-KR" altLang="en-US" sz="2800" b="1" i="0" u="none" strike="noStrike" kern="1200" cap="none" spc="-50" normalizeH="0" baseline="0" noProof="0" dirty="0">
                <a:ln>
                  <a:noFill/>
                </a:ln>
                <a:solidFill>
                  <a:srgbClr val="0066B3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8620894" y="3183949"/>
            <a:ext cx="3228615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8783739" y="2865865"/>
            <a:ext cx="119584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B w="0" h="127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000" b="0" i="0" u="none" strike="noStrike" kern="1200" cap="none" spc="-5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제안사</a:t>
            </a:r>
            <a:r>
              <a:rPr kumimoji="1" lang="ko-KR" altLang="en-US" sz="2000" b="0" i="0" u="none" strike="noStrike" kern="1200" cap="none" spc="-5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소개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8620894" y="3935659"/>
            <a:ext cx="3228615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8783739" y="3617576"/>
            <a:ext cx="968214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B w="0" h="127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000" b="0" i="0" u="none" strike="noStrike" kern="1200" cap="none" spc="-5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 개요</a:t>
            </a:r>
          </a:p>
        </p:txBody>
      </p:sp>
      <p:sp>
        <p:nvSpPr>
          <p:cNvPr id="26" name="Text Box 384"/>
          <p:cNvSpPr txBox="1">
            <a:spLocks noChangeArrowheads="1"/>
          </p:cNvSpPr>
          <p:nvPr/>
        </p:nvSpPr>
        <p:spPr bwMode="auto">
          <a:xfrm>
            <a:off x="8783738" y="4035330"/>
            <a:ext cx="2616422" cy="748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>
            <a:lvl1pPr marL="171450" indent="-17145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693738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400175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922463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444750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9019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33591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8163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42735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1584325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2-1. </a:t>
            </a:r>
            <a:r>
              <a:rPr kumimoji="1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배경 및 사업 범위</a:t>
            </a:r>
          </a:p>
          <a:p>
            <a:pPr marL="0" marR="0" lvl="0" indent="0" algn="l" defTabSz="1584325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2-2. </a:t>
            </a:r>
            <a:r>
              <a:rPr kumimoji="1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 추진 전략 및 핵심 성공 요인</a:t>
            </a:r>
          </a:p>
          <a:p>
            <a:pPr marL="0" marR="0" lvl="0" indent="0" algn="l" defTabSz="1584325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2-3. </a:t>
            </a:r>
            <a:r>
              <a:rPr kumimoji="1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8620894" y="5185487"/>
            <a:ext cx="3228615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8772874" y="4869961"/>
            <a:ext cx="1481175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B w="0" h="127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000" b="0" i="0" u="none" strike="noStrike" kern="1200" cap="none" spc="-5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기술 구현 방안</a:t>
            </a:r>
          </a:p>
        </p:txBody>
      </p:sp>
      <p:sp>
        <p:nvSpPr>
          <p:cNvPr id="42" name="Text Box 384"/>
          <p:cNvSpPr txBox="1">
            <a:spLocks noChangeArrowheads="1"/>
          </p:cNvSpPr>
          <p:nvPr/>
        </p:nvSpPr>
        <p:spPr bwMode="auto">
          <a:xfrm>
            <a:off x="8817999" y="5255051"/>
            <a:ext cx="1587294" cy="512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>
            <a:lvl1pPr marL="171450" indent="-17145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693738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400175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922463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444750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9019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33591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8163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42735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1584325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3-1. </a:t>
            </a:r>
            <a:r>
              <a:rPr kumimoji="1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</a:t>
            </a:r>
            <a:r>
              <a:rPr kumimoji="1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구축 방안</a:t>
            </a:r>
            <a:endParaRPr kumimoji="1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l" defTabSz="1584325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3-2. </a:t>
            </a:r>
            <a:r>
              <a:rPr kumimoji="1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</a:t>
            </a:r>
            <a:r>
              <a:rPr kumimoji="1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구축 방안</a:t>
            </a:r>
          </a:p>
        </p:txBody>
      </p:sp>
      <p:cxnSp>
        <p:nvCxnSpPr>
          <p:cNvPr id="49" name="직선 연결선 48"/>
          <p:cNvCxnSpPr/>
          <p:nvPr/>
        </p:nvCxnSpPr>
        <p:spPr>
          <a:xfrm>
            <a:off x="8620894" y="6159672"/>
            <a:ext cx="3228615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8783739" y="5835969"/>
            <a:ext cx="968214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B w="0" h="127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000" b="0" i="0" u="none" strike="noStrike" kern="1200" cap="none" spc="-5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 제안</a:t>
            </a:r>
          </a:p>
        </p:txBody>
      </p:sp>
      <p:sp>
        <p:nvSpPr>
          <p:cNvPr id="53" name="직사각형 52"/>
          <p:cNvSpPr/>
          <p:nvPr/>
        </p:nvSpPr>
        <p:spPr>
          <a:xfrm>
            <a:off x="8562579" y="5623426"/>
            <a:ext cx="65" cy="4308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B w="0" h="1270"/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2800" b="1" i="0" u="none" strike="noStrike" kern="1200" cap="none" spc="-50" normalizeH="0" baseline="0" noProof="0" dirty="0">
              <a:ln>
                <a:noFill/>
              </a:ln>
              <a:solidFill>
                <a:srgbClr val="0066B3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65" name="그룹 64"/>
          <p:cNvGrpSpPr/>
          <p:nvPr/>
        </p:nvGrpSpPr>
        <p:grpSpPr>
          <a:xfrm>
            <a:off x="8206254" y="3561842"/>
            <a:ext cx="377920" cy="430887"/>
            <a:chOff x="7421134" y="3181080"/>
            <a:chExt cx="448419" cy="490474"/>
          </a:xfrm>
        </p:grpSpPr>
        <p:sp>
          <p:nvSpPr>
            <p:cNvPr id="56" name="모서리가 둥근 직사각형 55"/>
            <p:cNvSpPr/>
            <p:nvPr/>
          </p:nvSpPr>
          <p:spPr>
            <a:xfrm rot="2700000">
              <a:off x="7426250" y="3202109"/>
              <a:ext cx="438187" cy="448419"/>
            </a:xfrm>
            <a:prstGeom prst="roundRect">
              <a:avLst>
                <a:gd name="adj" fmla="val 25483"/>
              </a:avLst>
            </a:prstGeom>
            <a:gradFill>
              <a:gsLst>
                <a:gs pos="0">
                  <a:schemeClr val="bg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w="9525" algn="ctr">
              <a:gradFill>
                <a:gsLst>
                  <a:gs pos="45000">
                    <a:srgbClr val="FDB811"/>
                  </a:gs>
                  <a:gs pos="50000">
                    <a:schemeClr val="bg1"/>
                  </a:gs>
                  <a:gs pos="55000">
                    <a:srgbClr val="0066B3"/>
                  </a:gs>
                </a:gsLst>
                <a:lin ang="0" scaled="0"/>
              </a:gradFill>
              <a:prstDash val="solid"/>
              <a:miter lim="800000"/>
              <a:headEnd/>
              <a:tailEnd/>
            </a:ln>
            <a:effectLst/>
          </p:spPr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bevelT w="0"/>
              </a:sp3d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-3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7532613" y="3181080"/>
              <a:ext cx="256775" cy="4904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spAutoFit/>
              <a:scene3d>
                <a:camera prst="orthographicFront"/>
                <a:lightRig rig="threePt" dir="t"/>
              </a:scene3d>
              <a:sp3d>
                <a:bevelB w="0" h="1270"/>
              </a:sp3d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2800" b="1" i="0" u="none" strike="noStrike" kern="1200" cap="none" spc="-50" normalizeH="0" baseline="0" noProof="0" dirty="0">
                  <a:ln>
                    <a:noFill/>
                  </a:ln>
                  <a:solidFill>
                    <a:srgbClr val="0066B3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endParaRPr kumimoji="1" lang="ko-KR" altLang="en-US" sz="2800" b="1" i="0" u="none" strike="noStrike" kern="1200" cap="none" spc="-50" normalizeH="0" baseline="0" noProof="0" dirty="0">
                <a:ln>
                  <a:noFill/>
                </a:ln>
                <a:solidFill>
                  <a:srgbClr val="0066B3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8206254" y="4805852"/>
            <a:ext cx="377920" cy="430887"/>
            <a:chOff x="6527844" y="4492579"/>
            <a:chExt cx="448419" cy="490474"/>
          </a:xfrm>
        </p:grpSpPr>
        <p:sp>
          <p:nvSpPr>
            <p:cNvPr id="58" name="모서리가 둥근 직사각형 57"/>
            <p:cNvSpPr/>
            <p:nvPr/>
          </p:nvSpPr>
          <p:spPr>
            <a:xfrm rot="2700000">
              <a:off x="6532960" y="4513608"/>
              <a:ext cx="438187" cy="448419"/>
            </a:xfrm>
            <a:prstGeom prst="roundRect">
              <a:avLst>
                <a:gd name="adj" fmla="val 25483"/>
              </a:avLst>
            </a:prstGeom>
            <a:gradFill>
              <a:gsLst>
                <a:gs pos="0">
                  <a:schemeClr val="bg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w="9525" algn="ctr">
              <a:gradFill>
                <a:gsLst>
                  <a:gs pos="45000">
                    <a:srgbClr val="FDB811"/>
                  </a:gs>
                  <a:gs pos="50000">
                    <a:schemeClr val="bg1"/>
                  </a:gs>
                  <a:gs pos="55000">
                    <a:srgbClr val="0066B3"/>
                  </a:gs>
                </a:gsLst>
                <a:lin ang="0" scaled="0"/>
              </a:gradFill>
              <a:prstDash val="solid"/>
              <a:miter lim="800000"/>
              <a:headEnd/>
              <a:tailEnd/>
            </a:ln>
            <a:effectLst/>
          </p:spPr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bevelT w="0"/>
              </a:sp3d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-3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6639323" y="4492579"/>
              <a:ext cx="256775" cy="4904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spAutoFit/>
              <a:scene3d>
                <a:camera prst="orthographicFront"/>
                <a:lightRig rig="threePt" dir="t"/>
              </a:scene3d>
              <a:sp3d>
                <a:bevelB w="0" h="1270"/>
              </a:sp3d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2800" b="1" i="0" u="none" strike="noStrike" kern="1200" cap="none" spc="-50" normalizeH="0" baseline="0" noProof="0" dirty="0">
                  <a:ln>
                    <a:noFill/>
                  </a:ln>
                  <a:solidFill>
                    <a:srgbClr val="0066B3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</a:t>
              </a:r>
              <a:endParaRPr kumimoji="1" lang="ko-KR" altLang="en-US" sz="2800" b="1" i="0" u="none" strike="noStrike" kern="1200" cap="none" spc="-50" normalizeH="0" baseline="0" noProof="0" dirty="0">
                <a:ln>
                  <a:noFill/>
                </a:ln>
                <a:solidFill>
                  <a:srgbClr val="0066B3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8206254" y="5788733"/>
            <a:ext cx="377920" cy="430887"/>
            <a:chOff x="6534248" y="5548635"/>
            <a:chExt cx="448419" cy="490474"/>
          </a:xfrm>
        </p:grpSpPr>
        <p:sp>
          <p:nvSpPr>
            <p:cNvPr id="60" name="모서리가 둥근 직사각형 59"/>
            <p:cNvSpPr/>
            <p:nvPr/>
          </p:nvSpPr>
          <p:spPr>
            <a:xfrm rot="2700000">
              <a:off x="6539364" y="5569664"/>
              <a:ext cx="438187" cy="448419"/>
            </a:xfrm>
            <a:prstGeom prst="roundRect">
              <a:avLst>
                <a:gd name="adj" fmla="val 25483"/>
              </a:avLst>
            </a:prstGeom>
            <a:gradFill>
              <a:gsLst>
                <a:gs pos="0">
                  <a:schemeClr val="bg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w="9525" algn="ctr">
              <a:gradFill>
                <a:gsLst>
                  <a:gs pos="45000">
                    <a:srgbClr val="FDB811"/>
                  </a:gs>
                  <a:gs pos="50000">
                    <a:schemeClr val="bg1"/>
                  </a:gs>
                  <a:gs pos="55000">
                    <a:srgbClr val="0066B3"/>
                  </a:gs>
                </a:gsLst>
                <a:lin ang="0" scaled="0"/>
              </a:gradFill>
              <a:prstDash val="solid"/>
              <a:miter lim="800000"/>
              <a:headEnd/>
              <a:tailEnd/>
            </a:ln>
            <a:effectLst/>
          </p:spPr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bevelT w="0"/>
              </a:sp3d>
            </a:bodyPr>
            <a:lstStyle/>
            <a:p>
              <a:pPr marL="0" marR="0" lvl="0" indent="0" algn="ctr" defTabSz="914400" rtl="0" eaLnBrk="1" fontAlgn="base" latinLnBrk="1" hangingPunct="1">
                <a:lnSpc>
                  <a:spcPct val="11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-3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6607228" y="5548635"/>
              <a:ext cx="256775" cy="4904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spAutoFit/>
              <a:scene3d>
                <a:camera prst="orthographicFront"/>
                <a:lightRig rig="threePt" dir="t"/>
              </a:scene3d>
              <a:sp3d>
                <a:bevelB w="0" h="1270"/>
              </a:sp3d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2800" b="1" i="0" u="none" strike="noStrike" kern="1200" cap="none" spc="-50" normalizeH="0" baseline="0" noProof="0" dirty="0">
                  <a:ln>
                    <a:noFill/>
                  </a:ln>
                  <a:solidFill>
                    <a:srgbClr val="0066B3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</a:t>
              </a:r>
              <a:endParaRPr kumimoji="1" lang="ko-KR" altLang="en-US" sz="2800" b="1" i="0" u="none" strike="noStrike" kern="1200" cap="none" spc="-50" normalizeH="0" baseline="0" noProof="0" dirty="0">
                <a:ln>
                  <a:noFill/>
                </a:ln>
                <a:solidFill>
                  <a:srgbClr val="0066B3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3" name="Text Box 384"/>
          <p:cNvSpPr txBox="1">
            <a:spLocks noChangeArrowheads="1"/>
          </p:cNvSpPr>
          <p:nvPr/>
        </p:nvSpPr>
        <p:spPr bwMode="auto">
          <a:xfrm>
            <a:off x="8783738" y="3218380"/>
            <a:ext cx="126989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>
            <a:lvl1pPr marL="171450" indent="-17145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693738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400175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922463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444750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9019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33591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8163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42735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1584325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1-1. </a:t>
            </a:r>
            <a:r>
              <a:rPr kumimoji="1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제안사 현황</a:t>
            </a:r>
          </a:p>
        </p:txBody>
      </p:sp>
      <p:sp>
        <p:nvSpPr>
          <p:cNvPr id="44" name="Text Box 384"/>
          <p:cNvSpPr txBox="1">
            <a:spLocks noChangeArrowheads="1"/>
          </p:cNvSpPr>
          <p:nvPr/>
        </p:nvSpPr>
        <p:spPr bwMode="auto">
          <a:xfrm>
            <a:off x="8783739" y="6228482"/>
            <a:ext cx="140936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>
            <a:lvl1pPr marL="171450" indent="-17145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693738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400175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922463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444750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9019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33591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8163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42735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1584325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4-1. </a:t>
            </a:r>
            <a:r>
              <a:rPr kumimoji="1" lang="ko-KR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추가제안 사항</a:t>
            </a:r>
          </a:p>
        </p:txBody>
      </p:sp>
      <p:grpSp>
        <p:nvGrpSpPr>
          <p:cNvPr id="37" name="그룹 36"/>
          <p:cNvGrpSpPr/>
          <p:nvPr/>
        </p:nvGrpSpPr>
        <p:grpSpPr>
          <a:xfrm>
            <a:off x="123761" y="101979"/>
            <a:ext cx="1500290" cy="569387"/>
            <a:chOff x="123760" y="101978"/>
            <a:chExt cx="1500290" cy="569387"/>
          </a:xfrm>
        </p:grpSpPr>
        <p:sp>
          <p:nvSpPr>
            <p:cNvPr id="38" name="TextBox 37">
              <a:hlinkClick r:id="rId2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45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81264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3818" y="-12228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8" y="539583"/>
            <a:ext cx="2814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1-1. </a:t>
            </a:r>
            <a:r>
              <a:rPr kumimoji="0" lang="ko-KR" alt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제안사 현황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kumimoji="0" lang="ko-KR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제안사 소개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9" name="그룹 8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11" name="직사각형 10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endParaRPr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endParaRPr>
              </a:p>
            </p:txBody>
          </p:sp>
        </p:grpSp>
        <p:sp>
          <p:nvSpPr>
            <p:cNvPr id="10" name="직사각형 9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-7424" y="1042180"/>
            <a:ext cx="12206847" cy="701496"/>
            <a:chOff x="-7424" y="1042180"/>
            <a:chExt cx="12206847" cy="701496"/>
          </a:xfrm>
        </p:grpSpPr>
        <p:sp>
          <p:nvSpPr>
            <p:cNvPr id="14" name="직사각형 13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32729" y="1139393"/>
            <a:ext cx="11726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1200" cap="none" spc="-40" normalizeH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글로벌 최고 수준의 </a:t>
            </a:r>
            <a:r>
              <a:rPr kumimoji="0" lang="en-US" altLang="ko-KR" sz="2400" i="0" u="none" strike="noStrike" kern="1200" cap="none" spc="-40" normalizeH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ICT </a:t>
            </a:r>
            <a:r>
              <a:rPr kumimoji="0" lang="ko-KR" altLang="en-US" sz="2400" i="0" u="none" strike="noStrike" kern="1200" cap="none" spc="-40" normalizeH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전문성과 유사 서비스 수행 경험 및 사업 관련 국내</a:t>
            </a:r>
            <a:r>
              <a:rPr kumimoji="0" lang="en-US" altLang="ko-KR" sz="2400" i="0" u="none" strike="noStrike" kern="1200" cap="none" spc="-40" normalizeH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kumimoji="0" lang="ko-KR" altLang="en-US" sz="2400" i="0" u="none" strike="noStrike" kern="1200" cap="none" spc="-40" normalizeH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외 인증</a:t>
            </a:r>
            <a:r>
              <a:rPr kumimoji="0" lang="en-US" altLang="ko-KR" sz="2400" i="0" u="none" strike="noStrike" kern="1200" cap="none" spc="-40" normalizeH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kumimoji="0" lang="ko-KR" altLang="en-US" sz="2400" i="0" u="none" strike="noStrike" kern="1200" cap="none" spc="-40" normalizeH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수상 보유   </a:t>
            </a:r>
          </a:p>
        </p:txBody>
      </p:sp>
      <p:sp>
        <p:nvSpPr>
          <p:cNvPr id="3" name="모서리가 둥근 직사각형 2"/>
          <p:cNvSpPr/>
          <p:nvPr/>
        </p:nvSpPr>
        <p:spPr>
          <a:xfrm>
            <a:off x="6087992" y="2233825"/>
            <a:ext cx="5925333" cy="1954651"/>
          </a:xfrm>
          <a:prstGeom prst="roundRect">
            <a:avLst>
              <a:gd name="adj" fmla="val 7620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A3E623C1-F1C2-4C85-986A-208E1036FE39}"/>
              </a:ext>
            </a:extLst>
          </p:cNvPr>
          <p:cNvGrpSpPr/>
          <p:nvPr/>
        </p:nvGrpSpPr>
        <p:grpSpPr>
          <a:xfrm>
            <a:off x="314768" y="1758221"/>
            <a:ext cx="2339198" cy="479103"/>
            <a:chOff x="865851" y="8120802"/>
            <a:chExt cx="1693199" cy="251672"/>
          </a:xfrm>
          <a:solidFill>
            <a:srgbClr val="005A9E"/>
          </a:solidFill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1206121A-7B33-479B-956F-E2938A890D18}"/>
                </a:ext>
              </a:extLst>
            </p:cNvPr>
            <p:cNvGrpSpPr/>
            <p:nvPr/>
          </p:nvGrpSpPr>
          <p:grpSpPr>
            <a:xfrm>
              <a:off x="865851" y="8120802"/>
              <a:ext cx="1688437" cy="251672"/>
              <a:chOff x="865851" y="8120802"/>
              <a:chExt cx="1688437" cy="251672"/>
            </a:xfrm>
            <a:grpFill/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3B5460BD-8E59-4E88-B8DD-11755A581115}"/>
                  </a:ext>
                </a:extLst>
              </p:cNvPr>
              <p:cNvSpPr/>
              <p:nvPr/>
            </p:nvSpPr>
            <p:spPr bwMode="auto">
              <a:xfrm>
                <a:off x="865851" y="8120802"/>
                <a:ext cx="1465840" cy="251672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txBody>
              <a:bodyPr wrap="none" lIns="0" tIns="0" rIns="0" bIns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>
                    <a:tab pos="974525" algn="l"/>
                    <a:tab pos="7796199" algn="r"/>
                  </a:tabLst>
                  <a:defRPr/>
                </a:pPr>
                <a:endParaRPr kumimoji="0" lang="ko-KR" altLang="en-US" sz="70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37" name="갈매기형 수장 200">
                <a:extLst>
                  <a:ext uri="{FF2B5EF4-FFF2-40B4-BE49-F238E27FC236}">
                    <a16:creationId xmlns:a16="http://schemas.microsoft.com/office/drawing/2014/main" id="{897F347D-298C-45F2-96C4-5CCCCEC29DA6}"/>
                  </a:ext>
                </a:extLst>
              </p:cNvPr>
              <p:cNvSpPr/>
              <p:nvPr/>
            </p:nvSpPr>
            <p:spPr bwMode="auto">
              <a:xfrm>
                <a:off x="1698797" y="8121601"/>
                <a:ext cx="855491" cy="25087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6F6B839B-AD73-4078-92BC-E4F2D1B87F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5470" y="8171689"/>
                <a:ext cx="1312859" cy="145507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>
                <a:spAutoFit/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제안사</a:t>
                </a:r>
                <a:r>
                  <a:rPr kumimoji="0" lang="ko-KR" altLang="en-US" sz="180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일반 현황 </a:t>
                </a:r>
              </a:p>
            </p:txBody>
          </p:sp>
        </p:grp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7C6D171B-ADA0-4211-942A-C03F49AF213B}"/>
                </a:ext>
              </a:extLst>
            </p:cNvPr>
            <p:cNvCxnSpPr/>
            <p:nvPr/>
          </p:nvCxnSpPr>
          <p:spPr bwMode="auto">
            <a:xfrm>
              <a:off x="2352675" y="8247732"/>
              <a:ext cx="206375" cy="0"/>
            </a:xfrm>
            <a:prstGeom prst="line">
              <a:avLst/>
            </a:prstGeom>
            <a:grpFill/>
            <a:ln w="6350" cap="flat" cmpd="sng" algn="ctr">
              <a:solidFill>
                <a:schemeClr val="bg1"/>
              </a:solidFill>
              <a:prstDash val="solid"/>
              <a:round/>
              <a:headEnd type="diamond" w="med" len="med"/>
              <a:tailEnd type="none" w="med" len="med"/>
            </a:ln>
            <a:effectLst/>
          </p:spPr>
        </p:cxnSp>
      </p:grpSp>
      <p:sp>
        <p:nvSpPr>
          <p:cNvPr id="39" name="모서리가 둥근 직사각형 38"/>
          <p:cNvSpPr/>
          <p:nvPr/>
        </p:nvSpPr>
        <p:spPr>
          <a:xfrm>
            <a:off x="6069072" y="4722833"/>
            <a:ext cx="5944253" cy="1870056"/>
          </a:xfrm>
          <a:prstGeom prst="roundRect">
            <a:avLst>
              <a:gd name="adj" fmla="val 8376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60908" y="2237308"/>
            <a:ext cx="5749035" cy="4355582"/>
          </a:xfrm>
          <a:prstGeom prst="roundRect">
            <a:avLst>
              <a:gd name="adj" fmla="val 3318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C38B68A-5CA7-4F87-A2C2-C9C02775DF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33" y="5014324"/>
            <a:ext cx="654812" cy="909461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141B91B0-1778-4210-A92A-C19DAF2348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0026" y="4993304"/>
            <a:ext cx="1063117" cy="1063117"/>
          </a:xfrm>
          <a:prstGeom prst="rect">
            <a:avLst/>
          </a:prstGeom>
        </p:spPr>
      </p:pic>
      <p:grpSp>
        <p:nvGrpSpPr>
          <p:cNvPr id="53" name="그룹 52"/>
          <p:cNvGrpSpPr/>
          <p:nvPr/>
        </p:nvGrpSpPr>
        <p:grpSpPr>
          <a:xfrm>
            <a:off x="9110584" y="5193696"/>
            <a:ext cx="1171964" cy="659041"/>
            <a:chOff x="6586581" y="5129545"/>
            <a:chExt cx="1311689" cy="737614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CE8FFAE-716A-457A-8A7D-764C405C2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6581" y="5129545"/>
              <a:ext cx="574947" cy="737614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96344B95-605B-479B-A062-BCFC0E55F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82346" y="5232446"/>
              <a:ext cx="815924" cy="490775"/>
            </a:xfrm>
            <a:prstGeom prst="rect">
              <a:avLst/>
            </a:prstGeom>
          </p:spPr>
        </p:pic>
      </p:grpSp>
      <p:pic>
        <p:nvPicPr>
          <p:cNvPr id="30" name="그림 29">
            <a:extLst>
              <a:ext uri="{FF2B5EF4-FFF2-40B4-BE49-F238E27FC236}">
                <a16:creationId xmlns:a16="http://schemas.microsoft.com/office/drawing/2014/main" id="{3C205D1B-5D7D-4994-B75E-3ADD2600064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0684" y="5215156"/>
            <a:ext cx="1093400" cy="560874"/>
          </a:xfrm>
          <a:prstGeom prst="rect">
            <a:avLst/>
          </a:prstGeom>
        </p:spPr>
      </p:pic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8765188"/>
              </p:ext>
            </p:extLst>
          </p:nvPr>
        </p:nvGraphicFramePr>
        <p:xfrm>
          <a:off x="348218" y="3179576"/>
          <a:ext cx="5417890" cy="3301700"/>
        </p:xfrm>
        <a:graphic>
          <a:graphicData uri="http://schemas.openxmlformats.org/drawingml/2006/table">
            <a:tbl>
              <a:tblPr/>
              <a:tblGrid>
                <a:gridCol w="10433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51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6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8209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회사명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K-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컴퍼니</a:t>
                      </a:r>
                    </a:p>
                  </a:txBody>
                  <a:tcPr marL="72000" marR="7200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대표자</a:t>
                      </a:r>
                    </a:p>
                  </a:txBody>
                  <a:tcPr marL="72000" marR="7200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김범수</a:t>
                      </a:r>
                    </a:p>
                  </a:txBody>
                  <a:tcPr marL="72000" marR="7200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802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주소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경기도 성남시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OOOO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08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전화번호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031-OOO-OOO</a:t>
                      </a:r>
                      <a:endParaRPr kumimoji="1" lang="ko-KR" altLang="en-US" sz="1200" b="0" i="0" u="none" strike="noStrike" kern="1200" cap="none" spc="-30" normalizeH="0" baseline="0" dirty="0">
                        <a:ln>
                          <a:noFill/>
                        </a:ln>
                        <a:gradFill>
                          <a:gsLst>
                            <a:gs pos="0">
                              <a:schemeClr val="tx1">
                                <a:lumMod val="75000"/>
                                <a:lumOff val="2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lin ang="5400000" scaled="0"/>
                        </a:gra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217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66FF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lang="ko-KR" altLang="ko-KR" sz="1000" kern="12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rgbClr val="333333"/>
                        </a:solidFill>
                        <a:latin typeface="KoPub돋움체 Medium" panose="02020603020101020101" pitchFamily="18" charset="-127"/>
                        <a:ea typeface="KoPub돋움체 Light" panose="02020603020101020101"/>
                        <a:cs typeface="+mn-cs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08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사업분야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유무선통신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시스템 통합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부가통신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IDC/</a:t>
                      </a:r>
                      <a:r>
                        <a:rPr kumimoji="1" lang="ko-KR" altLang="en-US" sz="1200" b="0" i="0" u="none" strike="noStrike" kern="1200" cap="none" spc="-30" normalizeH="0" baseline="0" dirty="0" err="1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클라우드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공공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IT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인프라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융합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ICT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등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0802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 err="1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설립년도</a:t>
                      </a:r>
                      <a:endParaRPr kumimoji="1" lang="ko-KR" altLang="en-US" sz="1400" b="0" i="0" u="none" strike="noStrike" kern="1200" cap="none" spc="0" normalizeH="0" baseline="0" dirty="0">
                        <a:ln>
                          <a:noFill/>
                        </a:ln>
                        <a:gradFill>
                          <a:gsLst>
                            <a:gs pos="0">
                              <a:schemeClr val="tx1">
                                <a:lumMod val="75000"/>
                                <a:lumOff val="2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lin ang="5400000" scaled="0"/>
                        </a:gra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19XX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년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XX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월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XX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101919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66FF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11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KoPub돋움체 Bold" pitchFamily="18" charset="-127"/>
                        <a:ea typeface="KoPub돋움체 Bold" pitchFamily="18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9481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해당분야 사업기간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19XX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년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XX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월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~ 2022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년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10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월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(XX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년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 X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개월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)</a:t>
                      </a:r>
                      <a:endParaRPr kumimoji="1" lang="ko-KR" altLang="en-US" sz="1200" b="0" i="0" u="none" strike="noStrike" kern="1200" cap="none" spc="-30" normalizeH="0" baseline="0" dirty="0">
                        <a:ln>
                          <a:noFill/>
                        </a:ln>
                        <a:gradFill>
                          <a:gsLst>
                            <a:gs pos="0">
                              <a:schemeClr val="tx1">
                                <a:lumMod val="75000"/>
                                <a:lumOff val="2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lin ang="5400000" scaled="0"/>
                        </a:gra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101919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66FF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11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KoPub돋움체 Bold" pitchFamily="18" charset="-127"/>
                        <a:ea typeface="KoPub돋움체 Bold" pitchFamily="18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08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보유인력현황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OOO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명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gradFill>
                          <a:gsLst>
                            <a:gs pos="0">
                              <a:schemeClr val="tx1">
                                <a:lumMod val="75000"/>
                                <a:lumOff val="2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lin ang="5400000" scaled="0"/>
                        </a:gra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7" name="모서리가 둥근 직사각형 56"/>
          <p:cNvSpPr/>
          <p:nvPr/>
        </p:nvSpPr>
        <p:spPr>
          <a:xfrm>
            <a:off x="6136624" y="6143801"/>
            <a:ext cx="1482562" cy="39031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38958" y="2436996"/>
            <a:ext cx="5417889" cy="57179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10000"/>
              </a:lnSpc>
              <a:spcBef>
                <a:spcPts val="100"/>
              </a:spcBef>
              <a:spcAft>
                <a:spcPts val="100"/>
              </a:spcAft>
              <a:buClr>
                <a:srgbClr val="969696"/>
              </a:buClr>
              <a:buSzTx/>
              <a:buFontTx/>
              <a:buNone/>
              <a:tabLst/>
              <a:defRPr/>
            </a:pPr>
            <a:r>
              <a:rPr kumimoji="1" lang="ko-KR" altLang="en-US" sz="1300" b="0" i="0" u="none" strike="noStrike" kern="1200" cap="none" spc="-3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글로벌 최고 수준의 </a:t>
            </a:r>
            <a:r>
              <a:rPr kumimoji="1" lang="en-US" altLang="ko-KR" sz="1300" b="0" i="0" u="none" strike="noStrike" kern="1200" cap="none" spc="-3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ICT </a:t>
            </a:r>
            <a:r>
              <a:rPr kumimoji="1" lang="ko-KR" altLang="en-US" sz="1300" b="0" i="0" u="none" strike="noStrike" kern="1200" cap="none" spc="-3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전문성과 국내의 네트워크 자산을 바탕으로 국내 사업을 이끌고 있고</a:t>
            </a:r>
            <a:r>
              <a:rPr kumimoji="1" lang="en-US" altLang="ko-KR" sz="1300" b="0" i="0" u="none" strike="noStrike" kern="1200" cap="none" spc="-3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, </a:t>
            </a:r>
            <a:r>
              <a:rPr kumimoji="1" lang="ko-KR" altLang="en-US" sz="1300" b="0" i="0" u="none" strike="noStrike" kern="1200" cap="none" spc="-3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글로벌 </a:t>
            </a:r>
            <a:r>
              <a:rPr kumimoji="1" lang="en-US" altLang="ko-KR" sz="1300" b="0" i="0" u="none" strike="noStrike" kern="1200" cap="none" spc="-3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ICT </a:t>
            </a:r>
            <a:r>
              <a:rPr kumimoji="1" lang="ko-KR" altLang="en-US" sz="1300" b="0" i="0" u="none" strike="noStrike" kern="1200" cap="none" spc="-30" normalizeH="0" baseline="0" noProof="0" dirty="0" err="1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리더로써</a:t>
            </a:r>
            <a:r>
              <a:rPr kumimoji="1" lang="ko-KR" altLang="en-US" sz="1300" b="0" i="0" u="none" strike="noStrike" kern="1200" cap="none" spc="-3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지속 가능한 경영을 선도하고 있습니다</a:t>
            </a:r>
            <a:r>
              <a:rPr kumimoji="1" lang="en-US" altLang="ko-KR" sz="1300" b="0" i="0" u="none" strike="noStrike" kern="1200" cap="none" spc="-30" normalizeH="0" baseline="0" noProof="0" dirty="0">
                <a:ln>
                  <a:noFill/>
                </a:ln>
                <a:gradFill>
                  <a:gsLst>
                    <a:gs pos="0">
                      <a:prstClr val="black">
                        <a:lumMod val="75000"/>
                        <a:lumOff val="25000"/>
                      </a:prstClr>
                    </a:gs>
                    <a:gs pos="100000">
                      <a:prstClr val="black">
                        <a:lumMod val="75000"/>
                        <a:lumOff val="25000"/>
                      </a:prstClr>
                    </a:gs>
                  </a:gsLst>
                  <a:lin ang="5400000" scaled="0"/>
                </a:gra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1" lang="ko-KR" altLang="en-US" sz="1300" b="0" i="0" u="none" strike="noStrike" kern="1200" cap="none" spc="-30" normalizeH="0" baseline="0" noProof="0" dirty="0">
              <a:ln>
                <a:noFill/>
              </a:ln>
              <a:gradFill>
                <a:gsLst>
                  <a:gs pos="0">
                    <a:prstClr val="black">
                      <a:lumMod val="75000"/>
                      <a:lumOff val="25000"/>
                    </a:prstClr>
                  </a:gs>
                  <a:gs pos="100000">
                    <a:prstClr val="black">
                      <a:lumMod val="75000"/>
                      <a:lumOff val="25000"/>
                    </a:prstClr>
                  </a:gs>
                </a:gsLst>
                <a:lin ang="5400000" scaled="0"/>
              </a:gra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6283988" y="2378069"/>
            <a:ext cx="5610324" cy="172915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47" name="그룹 46"/>
          <p:cNvGrpSpPr/>
          <p:nvPr/>
        </p:nvGrpSpPr>
        <p:grpSpPr>
          <a:xfrm>
            <a:off x="6520294" y="2578902"/>
            <a:ext cx="5089375" cy="1310660"/>
            <a:chOff x="1571625" y="4883614"/>
            <a:chExt cx="7988300" cy="750264"/>
          </a:xfrm>
        </p:grpSpPr>
        <p:grpSp>
          <p:nvGrpSpPr>
            <p:cNvPr id="48" name="그룹 47"/>
            <p:cNvGrpSpPr/>
            <p:nvPr/>
          </p:nvGrpSpPr>
          <p:grpSpPr>
            <a:xfrm>
              <a:off x="1571625" y="4883614"/>
              <a:ext cx="7988300" cy="316109"/>
              <a:chOff x="1547439" y="4840212"/>
              <a:chExt cx="8062967" cy="384226"/>
            </a:xfrm>
          </p:grpSpPr>
          <p:sp>
            <p:nvSpPr>
              <p:cNvPr id="52" name="AutoShape 36">
                <a:extLst>
                  <a:ext uri="{FF2B5EF4-FFF2-40B4-BE49-F238E27FC236}">
                    <a16:creationId xmlns:a16="http://schemas.microsoft.com/office/drawing/2014/main" id="{0EA82046-5F98-43EE-9B9D-F105351EB0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0445" y="4840212"/>
                <a:ext cx="2776955" cy="384226"/>
              </a:xfrm>
              <a:prstGeom prst="chevron">
                <a:avLst>
                  <a:gd name="adj" fmla="val 52416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ctr" defTabSz="922384" rtl="0" eaLnBrk="1" fontAlgn="auto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+mn-cs"/>
                  </a:rPr>
                  <a:t>20XX</a:t>
                </a:r>
                <a:endParaRPr kumimoji="1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endParaRPr>
              </a:p>
            </p:txBody>
          </p:sp>
          <p:sp>
            <p:nvSpPr>
              <p:cNvPr id="54" name="AutoShape 38">
                <a:extLst>
                  <a:ext uri="{FF2B5EF4-FFF2-40B4-BE49-F238E27FC236}">
                    <a16:creationId xmlns:a16="http://schemas.microsoft.com/office/drawing/2014/main" id="{26551093-395C-4097-9266-1AB01397CD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7439" y="4840212"/>
                <a:ext cx="2776955" cy="384226"/>
              </a:xfrm>
              <a:prstGeom prst="homePlat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ctr" defTabSz="922384" rtl="0" eaLnBrk="1" fontAlgn="auto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+mn-cs"/>
                  </a:rPr>
                  <a:t>20XX</a:t>
                </a:r>
                <a:endParaRPr kumimoji="1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endParaRPr>
              </a:p>
            </p:txBody>
          </p:sp>
          <p:sp>
            <p:nvSpPr>
              <p:cNvPr id="55" name="AutoShape 39">
                <a:extLst>
                  <a:ext uri="{FF2B5EF4-FFF2-40B4-BE49-F238E27FC236}">
                    <a16:creationId xmlns:a16="http://schemas.microsoft.com/office/drawing/2014/main" id="{8B0E3EC6-996C-4945-92C5-50F6511599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33451" y="4840212"/>
                <a:ext cx="2776955" cy="384226"/>
              </a:xfrm>
              <a:prstGeom prst="chevron">
                <a:avLst>
                  <a:gd name="adj" fmla="val 52416"/>
                </a:avLst>
              </a:prstGeom>
              <a:solidFill>
                <a:srgbClr val="005A9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ctr" defTabSz="922384" rtl="0" eaLnBrk="1" fontAlgn="auto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+mn-cs"/>
                  </a:rPr>
                  <a:t>20XX</a:t>
                </a:r>
                <a:endParaRPr kumimoji="1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endParaRPr>
              </a:p>
            </p:txBody>
          </p:sp>
        </p:grpSp>
        <p:sp>
          <p:nvSpPr>
            <p:cNvPr id="49" name="TextBox 5"/>
            <p:cNvSpPr txBox="1">
              <a:spLocks noChangeArrowheads="1"/>
            </p:cNvSpPr>
            <p:nvPr/>
          </p:nvSpPr>
          <p:spPr bwMode="auto">
            <a:xfrm>
              <a:off x="1640736" y="5272707"/>
              <a:ext cx="2407389" cy="361171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6350"/>
                <a:bevelB w="0" h="0"/>
              </a:sp3d>
            </a:bodyPr>
            <a:lstStyle>
              <a:defPPr>
                <a:defRPr lang="ko-KR"/>
              </a:defPPr>
              <a:lvl1pPr marL="113156" indent="-113156" latinLnBrk="0">
                <a:lnSpc>
                  <a:spcPct val="120000"/>
                </a:lnSpc>
                <a:spcBef>
                  <a:spcPct val="0"/>
                </a:spcBef>
                <a:spcAft>
                  <a:spcPts val="495"/>
                </a:spcAft>
                <a:buClr>
                  <a:schemeClr val="tx1">
                    <a:lumMod val="65000"/>
                    <a:lumOff val="35000"/>
                  </a:schemeClr>
                </a:buClr>
                <a:buSzPct val="100000"/>
                <a:buFont typeface="Arial" panose="020B0604020202020204" pitchFamily="34" charset="0"/>
                <a:buChar char="•"/>
                <a:defRPr kumimoji="1" sz="100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itchFamily="18" charset="-127"/>
                  <a:ea typeface="KoPub돋움체 Light" pitchFamily="18" charset="-127"/>
                  <a:cs typeface="Arial" charset="0"/>
                </a:defRPr>
              </a:lvl1pPr>
              <a:lvl2pPr marL="114300" lvl="1" latinLnBrk="0">
                <a:lnSpc>
                  <a:spcPct val="120000"/>
                </a:lnSpc>
                <a:spcBef>
                  <a:spcPct val="0"/>
                </a:spcBef>
                <a:spcAft>
                  <a:spcPts val="495"/>
                </a:spcAft>
                <a:buClr>
                  <a:schemeClr val="tx1">
                    <a:lumMod val="65000"/>
                    <a:lumOff val="35000"/>
                  </a:schemeClr>
                </a:buClr>
                <a:buSzPct val="100000"/>
                <a:defRPr kumimoji="1" sz="100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돋움체 Light" pitchFamily="18" charset="-127"/>
                  <a:ea typeface="KoPub돋움체 Light" pitchFamily="18" charset="-127"/>
                  <a:cs typeface="Arial" charset="0"/>
                </a:defRPr>
              </a:lvl2pPr>
            </a:lstStyle>
            <a:p>
              <a:pPr marL="113156" marR="0" lvl="0" indent="-113156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200"/>
                </a:spcAft>
                <a:buClr>
                  <a:prstClr val="black">
                    <a:lumMod val="65000"/>
                    <a:lumOff val="35000"/>
                  </a:prstClr>
                </a:buClr>
                <a:buSzPct val="100000"/>
                <a:buFont typeface="Arial" panose="020B0604020202020204" pitchFamily="34" charset="0"/>
                <a:buChar char="•"/>
                <a:tabLst/>
                <a:defRPr/>
              </a:pPr>
              <a:r>
                <a:rPr kumimoji="1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10</a:t>
              </a:r>
              <a:r>
                <a:rPr kumimoji="1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월</a:t>
              </a:r>
              <a:r>
                <a:rPr kumimoji="1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, XX </a:t>
              </a:r>
              <a:r>
                <a:rPr kumimoji="1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통신망 수주 런칭</a:t>
              </a:r>
              <a:endPara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endParaRPr>
            </a:p>
            <a:p>
              <a:pPr marL="113156" marR="0" lvl="0" indent="-113156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200"/>
                </a:spcAft>
                <a:buClr>
                  <a:prstClr val="black">
                    <a:lumMod val="65000"/>
                    <a:lumOff val="35000"/>
                  </a:prstClr>
                </a:buClr>
                <a:buSzPct val="100000"/>
                <a:buFont typeface="Arial" panose="020B0604020202020204" pitchFamily="34" charset="0"/>
                <a:buChar char="•"/>
                <a:tabLst/>
                <a:defRPr/>
              </a:pPr>
              <a:r>
                <a:rPr kumimoji="1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7</a:t>
              </a:r>
              <a:r>
                <a:rPr kumimoji="1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월</a:t>
              </a:r>
              <a:r>
                <a:rPr kumimoji="1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, OO </a:t>
              </a:r>
              <a:r>
                <a:rPr kumimoji="1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데이터 센터 구축</a:t>
              </a:r>
              <a:endPara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endParaRPr>
            </a:p>
            <a:p>
              <a:pPr marL="113156" marR="0" lvl="0" indent="-113156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200"/>
                </a:spcAft>
                <a:buClr>
                  <a:prstClr val="black">
                    <a:lumMod val="65000"/>
                    <a:lumOff val="35000"/>
                  </a:prstClr>
                </a:buClr>
                <a:buSzPct val="100000"/>
                <a:buFont typeface="Arial" panose="020B0604020202020204" pitchFamily="34" charset="0"/>
                <a:buChar char="•"/>
                <a:tabLst/>
                <a:defRPr/>
              </a:pPr>
              <a:r>
                <a:rPr kumimoji="1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5</a:t>
              </a:r>
              <a:r>
                <a:rPr kumimoji="1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월</a:t>
              </a:r>
              <a:r>
                <a:rPr kumimoji="1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, OO </a:t>
              </a:r>
              <a:r>
                <a:rPr kumimoji="1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전용 </a:t>
              </a:r>
              <a:r>
                <a:rPr kumimoji="1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IoT </a:t>
              </a:r>
              <a:r>
                <a:rPr kumimoji="1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기기 개발</a:t>
              </a:r>
              <a:endPara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endParaRPr>
            </a:p>
            <a:p>
              <a:pPr marL="113156" marR="0" lvl="0" indent="-113156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200"/>
                </a:spcAft>
                <a:buClr>
                  <a:prstClr val="black">
                    <a:lumMod val="65000"/>
                    <a:lumOff val="35000"/>
                  </a:prstClr>
                </a:buClr>
                <a:buSzPct val="100000"/>
                <a:buFont typeface="Arial" panose="020B0604020202020204" pitchFamily="34" charset="0"/>
                <a:buChar char="•"/>
                <a:tabLst/>
                <a:defRPr/>
              </a:pPr>
              <a:r>
                <a:rPr kumimoji="1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2</a:t>
              </a:r>
              <a:r>
                <a:rPr kumimoji="1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월</a:t>
              </a:r>
              <a:r>
                <a:rPr kumimoji="1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, OO </a:t>
              </a:r>
              <a:r>
                <a:rPr kumimoji="1" lang="ko-KR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Arial" charset="0"/>
                </a:rPr>
                <a:t>클라우드 인프라 구축</a:t>
              </a:r>
              <a:endPara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6026490" y="6097552"/>
            <a:ext cx="16697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· </a:t>
            </a:r>
            <a:r>
              <a:rPr kumimoji="0" lang="ko-KR" alt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수상명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혁신상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·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평가기관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소비자 기술 협회</a:t>
            </a:r>
          </a:p>
        </p:txBody>
      </p:sp>
      <p:sp>
        <p:nvSpPr>
          <p:cNvPr id="58" name="모서리가 둥근 직사각형 57"/>
          <p:cNvSpPr/>
          <p:nvPr/>
        </p:nvSpPr>
        <p:spPr>
          <a:xfrm>
            <a:off x="7721157" y="6147519"/>
            <a:ext cx="1092965" cy="39031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659008" y="6111475"/>
            <a:ext cx="115511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· </a:t>
            </a:r>
            <a:r>
              <a:rPr kumimoji="0" lang="ko-KR" alt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수상명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:E-health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·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평가기관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 ITU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8922137" y="6149709"/>
            <a:ext cx="1608904" cy="39031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8827579" y="6111276"/>
            <a:ext cx="165634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· </a:t>
            </a:r>
            <a:r>
              <a:rPr kumimoji="0" lang="ko-KR" alt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수상명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금융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,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통신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등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·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평가기관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산업정책 연구원</a:t>
            </a:r>
          </a:p>
        </p:txBody>
      </p:sp>
      <p:sp>
        <p:nvSpPr>
          <p:cNvPr id="62" name="모서리가 둥근 직사각형 61"/>
          <p:cNvSpPr/>
          <p:nvPr/>
        </p:nvSpPr>
        <p:spPr>
          <a:xfrm>
            <a:off x="10623497" y="6143800"/>
            <a:ext cx="1212480" cy="39031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0529219" y="6125328"/>
            <a:ext cx="143089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· </a:t>
            </a:r>
            <a:r>
              <a:rPr kumimoji="0" lang="ko-KR" alt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수상명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커뮤니케이션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·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평가기관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 IF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디자인</a:t>
            </a:r>
          </a:p>
        </p:txBody>
      </p:sp>
      <p:sp>
        <p:nvSpPr>
          <p:cNvPr id="64" name="TextBox 5"/>
          <p:cNvSpPr txBox="1">
            <a:spLocks noChangeArrowheads="1"/>
          </p:cNvSpPr>
          <p:nvPr/>
        </p:nvSpPr>
        <p:spPr bwMode="auto">
          <a:xfrm>
            <a:off x="8252858" y="3258620"/>
            <a:ext cx="1533756" cy="63094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6350"/>
              <a:bevelB w="0" h="0"/>
            </a:sp3d>
          </a:bodyPr>
          <a:lstStyle>
            <a:defPPr>
              <a:defRPr lang="ko-KR"/>
            </a:defPPr>
            <a:lvl1pPr marL="113156" indent="-113156" latinLnBrk="0">
              <a:lnSpc>
                <a:spcPct val="120000"/>
              </a:lnSpc>
              <a:spcBef>
                <a:spcPct val="0"/>
              </a:spcBef>
              <a:spcAft>
                <a:spcPts val="495"/>
              </a:spcAft>
              <a:buClr>
                <a:schemeClr val="tx1">
                  <a:lumMod val="65000"/>
                  <a:lumOff val="35000"/>
                </a:schemeClr>
              </a:buClr>
              <a:buSzPct val="100000"/>
              <a:buFont typeface="Arial" panose="020B0604020202020204" pitchFamily="34" charset="0"/>
              <a:buChar char="•"/>
              <a:defRPr kumimoji="1" sz="100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itchFamily="18" charset="-127"/>
                <a:ea typeface="KoPub돋움체 Light" pitchFamily="18" charset="-127"/>
                <a:cs typeface="Arial" charset="0"/>
              </a:defRPr>
            </a:lvl1pPr>
            <a:lvl2pPr marL="114300" lvl="1" latinLnBrk="0">
              <a:lnSpc>
                <a:spcPct val="120000"/>
              </a:lnSpc>
              <a:spcBef>
                <a:spcPct val="0"/>
              </a:spcBef>
              <a:spcAft>
                <a:spcPts val="495"/>
              </a:spcAft>
              <a:buClr>
                <a:schemeClr val="tx1">
                  <a:lumMod val="65000"/>
                  <a:lumOff val="35000"/>
                </a:schemeClr>
              </a:buClr>
              <a:buSzPct val="100000"/>
              <a:defRPr kumimoji="1" sz="100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itchFamily="18" charset="-127"/>
                <a:ea typeface="KoPub돋움체 Light" pitchFamily="18" charset="-127"/>
                <a:cs typeface="Arial" charset="0"/>
              </a:defRPr>
            </a:lvl2pPr>
          </a:lstStyle>
          <a:p>
            <a:pPr marL="113156" marR="0" lvl="0" indent="-113156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200"/>
              </a:spcAft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OOO 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기반 신규 사업 런칭</a:t>
            </a:r>
            <a:endParaRPr kumimoji="1" lang="en-US" altLang="ko-KR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Arial" charset="0"/>
            </a:endParaRPr>
          </a:p>
          <a:p>
            <a:pPr marL="113156" marR="0" lvl="0" indent="-113156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200"/>
              </a:spcAft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6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월</a:t>
            </a: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, XX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기반 서비스 출시</a:t>
            </a:r>
            <a:endParaRPr kumimoji="1" lang="en-US" altLang="ko-KR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Arial" charset="0"/>
            </a:endParaRPr>
          </a:p>
          <a:p>
            <a:pPr marL="113156" marR="0" lvl="0" indent="-113156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200"/>
              </a:spcAft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4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월</a:t>
            </a: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, OO 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플랫폼 구축 사업참여</a:t>
            </a: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 </a:t>
            </a:r>
          </a:p>
          <a:p>
            <a:pPr marL="113156" marR="0" lvl="0" indent="-113156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200"/>
              </a:spcAft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2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월</a:t>
            </a: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, XX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 패키지 출시</a:t>
            </a:r>
            <a:endParaRPr kumimoji="1" lang="en-US" altLang="ko-KR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Arial" charset="0"/>
            </a:endParaRPr>
          </a:p>
        </p:txBody>
      </p:sp>
      <p:sp>
        <p:nvSpPr>
          <p:cNvPr id="65" name="TextBox 5"/>
          <p:cNvSpPr txBox="1">
            <a:spLocks noChangeArrowheads="1"/>
          </p:cNvSpPr>
          <p:nvPr/>
        </p:nvSpPr>
        <p:spPr bwMode="auto">
          <a:xfrm>
            <a:off x="9947153" y="3276846"/>
            <a:ext cx="1806071" cy="63094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6350"/>
              <a:bevelB w="0" h="0"/>
            </a:sp3d>
          </a:bodyPr>
          <a:lstStyle>
            <a:defPPr>
              <a:defRPr lang="ko-KR"/>
            </a:defPPr>
            <a:lvl1pPr marL="113156" indent="-113156" latinLnBrk="0">
              <a:lnSpc>
                <a:spcPct val="120000"/>
              </a:lnSpc>
              <a:spcBef>
                <a:spcPct val="0"/>
              </a:spcBef>
              <a:spcAft>
                <a:spcPts val="495"/>
              </a:spcAft>
              <a:buClr>
                <a:schemeClr val="tx1">
                  <a:lumMod val="65000"/>
                  <a:lumOff val="35000"/>
                </a:schemeClr>
              </a:buClr>
              <a:buSzPct val="100000"/>
              <a:buFont typeface="Arial" panose="020B0604020202020204" pitchFamily="34" charset="0"/>
              <a:buChar char="•"/>
              <a:defRPr kumimoji="1" sz="100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itchFamily="18" charset="-127"/>
                <a:ea typeface="KoPub돋움체 Light" pitchFamily="18" charset="-127"/>
                <a:cs typeface="Arial" charset="0"/>
              </a:defRPr>
            </a:lvl1pPr>
            <a:lvl2pPr marL="114300" lvl="1" latinLnBrk="0">
              <a:lnSpc>
                <a:spcPct val="120000"/>
              </a:lnSpc>
              <a:spcBef>
                <a:spcPct val="0"/>
              </a:spcBef>
              <a:spcAft>
                <a:spcPts val="495"/>
              </a:spcAft>
              <a:buClr>
                <a:schemeClr val="tx1">
                  <a:lumMod val="65000"/>
                  <a:lumOff val="35000"/>
                </a:schemeClr>
              </a:buClr>
              <a:buSzPct val="100000"/>
              <a:defRPr kumimoji="1" sz="100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itchFamily="18" charset="-127"/>
                <a:ea typeface="KoPub돋움체 Light" pitchFamily="18" charset="-127"/>
                <a:cs typeface="Arial" charset="0"/>
              </a:defRPr>
            </a:lvl2pPr>
          </a:lstStyle>
          <a:p>
            <a:pPr marL="113156" marR="0" lvl="0" indent="-113156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200"/>
              </a:spcAft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7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월</a:t>
            </a: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, OO 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기업 </a:t>
            </a:r>
            <a:r>
              <a:rPr kumimoji="1" lang="ko-KR" altLang="en-US" sz="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마이데이터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 사업 진행</a:t>
            </a:r>
            <a:endParaRPr kumimoji="1" lang="en-US" altLang="ko-KR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Arial" charset="0"/>
            </a:endParaRPr>
          </a:p>
          <a:p>
            <a:pPr marL="113156" marR="0" lvl="0" indent="-113156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200"/>
              </a:spcAft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5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월</a:t>
            </a: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,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 </a:t>
            </a: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XX 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기반 </a:t>
            </a:r>
            <a:r>
              <a:rPr kumimoji="1" lang="ko-KR" altLang="en-US" sz="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플래폼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 구축 및 제공</a:t>
            </a:r>
            <a:endParaRPr kumimoji="1" lang="en-US" altLang="ko-KR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Arial" charset="0"/>
            </a:endParaRPr>
          </a:p>
          <a:p>
            <a:pPr marL="113156" marR="0" lvl="0" indent="-113156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200"/>
              </a:spcAft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1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월</a:t>
            </a: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, DD 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사업 </a:t>
            </a:r>
            <a:r>
              <a:rPr kumimoji="1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A,B </a:t>
            </a:r>
            <a:r>
              <a:rPr kumimoji="1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Arial" charset="0"/>
              </a:rPr>
              <a:t>사업 전체 수주</a:t>
            </a:r>
            <a:endParaRPr kumimoji="1" lang="en-US" altLang="ko-KR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Arial" charset="0"/>
            </a:endParaRPr>
          </a:p>
          <a:p>
            <a:pPr marL="113156" marR="0" lvl="0" indent="-113156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200"/>
              </a:spcAft>
              <a:buClr>
                <a:prstClr val="black">
                  <a:lumMod val="65000"/>
                  <a:lumOff val="35000"/>
                </a:prst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endParaRPr kumimoji="1" lang="en-US" altLang="ko-KR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Arial" charset="0"/>
            </a:endParaRPr>
          </a:p>
        </p:txBody>
      </p:sp>
      <p:grpSp>
        <p:nvGrpSpPr>
          <p:cNvPr id="68" name="그룹 67"/>
          <p:cNvGrpSpPr/>
          <p:nvPr/>
        </p:nvGrpSpPr>
        <p:grpSpPr>
          <a:xfrm>
            <a:off x="10699134" y="196454"/>
            <a:ext cx="1500290" cy="569387"/>
            <a:chOff x="123760" y="101978"/>
            <a:chExt cx="1500290" cy="569387"/>
          </a:xfrm>
        </p:grpSpPr>
        <p:sp>
          <p:nvSpPr>
            <p:cNvPr id="69" name="TextBox 68">
              <a:hlinkClick r:id="rId8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문화재관리본부</a:t>
              </a:r>
              <a:endPara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궁사업소</a:t>
              </a:r>
            </a:p>
          </p:txBody>
        </p:sp>
        <p:pic>
          <p:nvPicPr>
            <p:cNvPr id="70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A3E623C1-F1C2-4C85-986A-208E1036FE39}"/>
              </a:ext>
            </a:extLst>
          </p:cNvPr>
          <p:cNvGrpSpPr/>
          <p:nvPr/>
        </p:nvGrpSpPr>
        <p:grpSpPr>
          <a:xfrm>
            <a:off x="6226188" y="1764738"/>
            <a:ext cx="2339198" cy="479102"/>
            <a:chOff x="865851" y="8120802"/>
            <a:chExt cx="1693199" cy="251672"/>
          </a:xfrm>
          <a:solidFill>
            <a:srgbClr val="005A9E"/>
          </a:solidFill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1206121A-7B33-479B-956F-E2938A890D18}"/>
                </a:ext>
              </a:extLst>
            </p:cNvPr>
            <p:cNvGrpSpPr/>
            <p:nvPr/>
          </p:nvGrpSpPr>
          <p:grpSpPr>
            <a:xfrm>
              <a:off x="865851" y="8120802"/>
              <a:ext cx="1688437" cy="251672"/>
              <a:chOff x="865851" y="8120802"/>
              <a:chExt cx="1688437" cy="251672"/>
            </a:xfrm>
            <a:grpFill/>
          </p:grpSpPr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3B5460BD-8E59-4E88-B8DD-11755A581115}"/>
                  </a:ext>
                </a:extLst>
              </p:cNvPr>
              <p:cNvSpPr/>
              <p:nvPr/>
            </p:nvSpPr>
            <p:spPr bwMode="auto">
              <a:xfrm>
                <a:off x="865851" y="8120802"/>
                <a:ext cx="1465840" cy="251672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txBody>
              <a:bodyPr wrap="none" lIns="0" tIns="0" rIns="0" bIns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>
                    <a:tab pos="974525" algn="l"/>
                    <a:tab pos="7796199" algn="r"/>
                  </a:tabLst>
                  <a:defRPr/>
                </a:pPr>
                <a:endParaRPr kumimoji="0" lang="ko-KR" altLang="en-US" sz="70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74" name="갈매기형 수장 200">
                <a:extLst>
                  <a:ext uri="{FF2B5EF4-FFF2-40B4-BE49-F238E27FC236}">
                    <a16:creationId xmlns:a16="http://schemas.microsoft.com/office/drawing/2014/main" id="{897F347D-298C-45F2-96C4-5CCCCEC29DA6}"/>
                  </a:ext>
                </a:extLst>
              </p:cNvPr>
              <p:cNvSpPr/>
              <p:nvPr/>
            </p:nvSpPr>
            <p:spPr bwMode="auto">
              <a:xfrm>
                <a:off x="1698797" y="8121601"/>
                <a:ext cx="855491" cy="25087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6F6B839B-AD73-4078-92BC-E4F2D1B87F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5470" y="8171690"/>
                <a:ext cx="1312859" cy="145507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>
                <a:spAutoFit/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주요 연혁</a:t>
                </a:r>
              </a:p>
            </p:txBody>
          </p:sp>
        </p:grp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7C6D171B-ADA0-4211-942A-C03F49AF213B}"/>
                </a:ext>
              </a:extLst>
            </p:cNvPr>
            <p:cNvCxnSpPr/>
            <p:nvPr/>
          </p:nvCxnSpPr>
          <p:spPr bwMode="auto">
            <a:xfrm>
              <a:off x="2352675" y="8247732"/>
              <a:ext cx="206375" cy="0"/>
            </a:xfrm>
            <a:prstGeom prst="line">
              <a:avLst/>
            </a:prstGeom>
            <a:grpFill/>
            <a:ln w="6350" cap="flat" cmpd="sng" algn="ctr">
              <a:solidFill>
                <a:schemeClr val="bg1"/>
              </a:solidFill>
              <a:prstDash val="solid"/>
              <a:round/>
              <a:headEnd type="diamond" w="med" len="med"/>
              <a:tailEnd type="none" w="med" len="med"/>
            </a:ln>
            <a:effectLst/>
          </p:spPr>
        </p:cxn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A3E623C1-F1C2-4C85-986A-208E1036FE39}"/>
              </a:ext>
            </a:extLst>
          </p:cNvPr>
          <p:cNvGrpSpPr/>
          <p:nvPr/>
        </p:nvGrpSpPr>
        <p:grpSpPr>
          <a:xfrm>
            <a:off x="6226188" y="4235555"/>
            <a:ext cx="2339198" cy="479103"/>
            <a:chOff x="865851" y="8120802"/>
            <a:chExt cx="1693199" cy="251672"/>
          </a:xfrm>
          <a:solidFill>
            <a:srgbClr val="005A9E"/>
          </a:solidFill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1206121A-7B33-479B-956F-E2938A890D18}"/>
                </a:ext>
              </a:extLst>
            </p:cNvPr>
            <p:cNvGrpSpPr/>
            <p:nvPr/>
          </p:nvGrpSpPr>
          <p:grpSpPr>
            <a:xfrm>
              <a:off x="865851" y="8120802"/>
              <a:ext cx="1688437" cy="251672"/>
              <a:chOff x="865851" y="8120802"/>
              <a:chExt cx="1688437" cy="251672"/>
            </a:xfrm>
            <a:grpFill/>
          </p:grpSpPr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3B5460BD-8E59-4E88-B8DD-11755A581115}"/>
                  </a:ext>
                </a:extLst>
              </p:cNvPr>
              <p:cNvSpPr/>
              <p:nvPr/>
            </p:nvSpPr>
            <p:spPr bwMode="auto">
              <a:xfrm>
                <a:off x="865851" y="8120802"/>
                <a:ext cx="1465840" cy="251672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txBody>
              <a:bodyPr wrap="none" lIns="0" tIns="0" rIns="0" bIns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>
                    <a:tab pos="974525" algn="l"/>
                    <a:tab pos="7796199" algn="r"/>
                  </a:tabLst>
                  <a:defRPr/>
                </a:pPr>
                <a:endParaRPr kumimoji="0" lang="ko-KR" altLang="en-US" sz="70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80" name="갈매기형 수장 200">
                <a:extLst>
                  <a:ext uri="{FF2B5EF4-FFF2-40B4-BE49-F238E27FC236}">
                    <a16:creationId xmlns:a16="http://schemas.microsoft.com/office/drawing/2014/main" id="{897F347D-298C-45F2-96C4-5CCCCEC29DA6}"/>
                  </a:ext>
                </a:extLst>
              </p:cNvPr>
              <p:cNvSpPr/>
              <p:nvPr/>
            </p:nvSpPr>
            <p:spPr bwMode="auto">
              <a:xfrm>
                <a:off x="1698797" y="8121601"/>
                <a:ext cx="855491" cy="25087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6F6B839B-AD73-4078-92BC-E4F2D1B87F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5470" y="8171689"/>
                <a:ext cx="1312859" cy="145507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>
                <a:spAutoFit/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국내</a:t>
                </a:r>
                <a:r>
                  <a:rPr kumimoji="0" lang="en-US" altLang="ko-KR" sz="180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/</a:t>
                </a:r>
                <a:r>
                  <a:rPr kumimoji="0" lang="ko-KR" altLang="en-US" sz="180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외 인증</a:t>
                </a:r>
                <a:r>
                  <a:rPr kumimoji="0" lang="en-US" altLang="ko-KR" sz="180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, </a:t>
                </a:r>
                <a:r>
                  <a:rPr kumimoji="0" lang="ko-KR" altLang="en-US" sz="180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수상</a:t>
                </a:r>
                <a:endParaRPr kumimoji="0" lang="ko-KR" altLang="en-US" sz="1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7C6D171B-ADA0-4211-942A-C03F49AF213B}"/>
                </a:ext>
              </a:extLst>
            </p:cNvPr>
            <p:cNvCxnSpPr/>
            <p:nvPr/>
          </p:nvCxnSpPr>
          <p:spPr bwMode="auto">
            <a:xfrm>
              <a:off x="2352675" y="8247732"/>
              <a:ext cx="206375" cy="0"/>
            </a:xfrm>
            <a:prstGeom prst="line">
              <a:avLst/>
            </a:prstGeom>
            <a:grpFill/>
            <a:ln w="6350" cap="flat" cmpd="sng" algn="ctr">
              <a:solidFill>
                <a:schemeClr val="bg1"/>
              </a:solidFill>
              <a:prstDash val="solid"/>
              <a:round/>
              <a:headEnd type="diamond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064811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4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6" y="539583"/>
            <a:ext cx="39221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2-1.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배경 및 사업 범위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제안개요</a:t>
            </a:r>
          </a:p>
        </p:txBody>
      </p:sp>
      <p:grpSp>
        <p:nvGrpSpPr>
          <p:cNvPr id="200" name="그룹 199"/>
          <p:cNvGrpSpPr/>
          <p:nvPr/>
        </p:nvGrpSpPr>
        <p:grpSpPr>
          <a:xfrm>
            <a:off x="-14846" y="1053140"/>
            <a:ext cx="12206847" cy="701496"/>
            <a:chOff x="-7424" y="1042180"/>
            <a:chExt cx="12206847" cy="701496"/>
          </a:xfrm>
        </p:grpSpPr>
        <p:sp>
          <p:nvSpPr>
            <p:cNvPr id="201" name="직사각형 200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202" name="직사각형 201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000888" y="1156947"/>
            <a:ext cx="11179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안정적인 인프라 기반으로 스마트 관람 환경 구축 및 안정성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효율성 있는 서비스 제공 </a:t>
            </a:r>
          </a:p>
        </p:txBody>
      </p:sp>
      <p:grpSp>
        <p:nvGrpSpPr>
          <p:cNvPr id="204" name="그룹 203"/>
          <p:cNvGrpSpPr/>
          <p:nvPr/>
        </p:nvGrpSpPr>
        <p:grpSpPr>
          <a:xfrm>
            <a:off x="10699134" y="196454"/>
            <a:ext cx="1500290" cy="569387"/>
            <a:chOff x="123760" y="101978"/>
            <a:chExt cx="1500290" cy="569387"/>
          </a:xfrm>
        </p:grpSpPr>
        <p:sp>
          <p:nvSpPr>
            <p:cNvPr id="205" name="TextBox 204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문화재관리본부</a:t>
              </a:r>
              <a:endPara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궁사업소</a:t>
              </a:r>
            </a:p>
          </p:txBody>
        </p:sp>
        <p:pic>
          <p:nvPicPr>
            <p:cNvPr id="206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9" name="그룹 198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203" name="그룹 202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11" name="직사각형 210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endParaRPr>
              </a:p>
            </p:txBody>
          </p:sp>
          <p:sp>
            <p:nvSpPr>
              <p:cNvPr id="212" name="직사각형 211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endParaRPr>
              </a:p>
            </p:txBody>
          </p:sp>
        </p:grpSp>
        <p:sp>
          <p:nvSpPr>
            <p:cNvPr id="210" name="직사각형 209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sp>
        <p:nvSpPr>
          <p:cNvPr id="225" name="모서리가 둥근 직사각형 224"/>
          <p:cNvSpPr/>
          <p:nvPr/>
        </p:nvSpPr>
        <p:spPr>
          <a:xfrm>
            <a:off x="160908" y="2265016"/>
            <a:ext cx="5749035" cy="4355582"/>
          </a:xfrm>
          <a:prstGeom prst="roundRect">
            <a:avLst>
              <a:gd name="adj" fmla="val 3318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6" name="모서리가 둥근 직사각형 225"/>
          <p:cNvSpPr/>
          <p:nvPr/>
        </p:nvSpPr>
        <p:spPr>
          <a:xfrm>
            <a:off x="6146667" y="2263658"/>
            <a:ext cx="5749035" cy="4355582"/>
          </a:xfrm>
          <a:prstGeom prst="roundRect">
            <a:avLst>
              <a:gd name="adj" fmla="val 3318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7" name="모서리가 둥근 직사각형 226"/>
          <p:cNvSpPr/>
          <p:nvPr/>
        </p:nvSpPr>
        <p:spPr>
          <a:xfrm>
            <a:off x="6267703" y="2370284"/>
            <a:ext cx="5506960" cy="414223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28" name="그룹 227"/>
          <p:cNvGrpSpPr/>
          <p:nvPr/>
        </p:nvGrpSpPr>
        <p:grpSpPr>
          <a:xfrm>
            <a:off x="323003" y="4456516"/>
            <a:ext cx="1757499" cy="1953219"/>
            <a:chOff x="323002" y="4595055"/>
            <a:chExt cx="1757499" cy="1953219"/>
          </a:xfrm>
        </p:grpSpPr>
        <p:sp>
          <p:nvSpPr>
            <p:cNvPr id="229" name="Rectangle 68" descr="재질2-2">
              <a:extLst>
                <a:ext uri="{FF2B5EF4-FFF2-40B4-BE49-F238E27FC236}">
                  <a16:creationId xmlns:a16="http://schemas.microsoft.com/office/drawing/2014/main" id="{E86398A7-B840-4EDB-A770-41C0C595C87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3002" y="4722607"/>
              <a:ext cx="1757499" cy="1825667"/>
            </a:xfrm>
            <a:prstGeom prst="roundRect">
              <a:avLst>
                <a:gd name="adj" fmla="val 24693"/>
              </a:avLst>
            </a:prstGeom>
            <a:solidFill>
              <a:schemeClr val="bg1"/>
            </a:solidFill>
            <a:ln w="9525" cap="flat" cmpd="sng" algn="ctr">
              <a:gradFill>
                <a:gsLst>
                  <a:gs pos="43000">
                    <a:schemeClr val="bg1">
                      <a:lumMod val="65000"/>
                    </a:schemeClr>
                  </a:gs>
                  <a:gs pos="50000">
                    <a:sysClr val="window" lastClr="FFFFFF"/>
                  </a:gs>
                  <a:gs pos="57000">
                    <a:schemeClr val="bg1">
                      <a:lumMod val="65000"/>
                    </a:schemeClr>
                  </a:gs>
                </a:gsLst>
                <a:lin ang="10800000" scaled="0"/>
              </a:gradFill>
              <a:prstDash val="solid"/>
              <a:miter lim="800000"/>
            </a:ln>
            <a:effectLst>
              <a:outerShdw blurRad="38100" dist="38100" dir="2700000" sx="98000" sy="98000" algn="tl" rotWithShape="0">
                <a:prstClr val="black">
                  <a:alpha val="27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0" h="6350"/>
            </a:sp3d>
          </p:spPr>
          <p:txBody>
            <a:bodyPr rtlCol="0" anchor="ctr">
              <a:sp3d>
                <a:bevelT w="0"/>
              </a:sp3d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서울</a:t>
              </a:r>
              <a:r>
                <a:rPr kumimoji="0" lang="en-US" altLang="ko-KR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4</a:t>
              </a: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대궁 시각장애인 관람객 증가로 인한 </a:t>
              </a:r>
              <a:r>
                <a:rPr kumimoji="0" lang="en-US" altLang="ko-KR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Barrier Free </a:t>
              </a: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환경 구축 필요</a:t>
              </a:r>
            </a:p>
          </p:txBody>
        </p:sp>
        <p:sp>
          <p:nvSpPr>
            <p:cNvPr id="230" name="AutoShape 86">
              <a:extLst>
                <a:ext uri="{FF2B5EF4-FFF2-40B4-BE49-F238E27FC236}">
                  <a16:creationId xmlns:a16="http://schemas.microsoft.com/office/drawing/2014/main" id="{083883E8-9B5C-492E-AB91-9A3079424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887" y="4595055"/>
              <a:ext cx="395864" cy="341958"/>
            </a:xfrm>
            <a:prstGeom prst="roundRect">
              <a:avLst>
                <a:gd name="adj" fmla="val 10907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>
                <a:bevelT w="0" h="6350"/>
                <a:bevelB w="0" h="0"/>
              </a:sp3d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31" name="그룹 230"/>
          <p:cNvGrpSpPr/>
          <p:nvPr/>
        </p:nvGrpSpPr>
        <p:grpSpPr>
          <a:xfrm>
            <a:off x="2193349" y="4456516"/>
            <a:ext cx="1757499" cy="1953219"/>
            <a:chOff x="323002" y="4595055"/>
            <a:chExt cx="1757499" cy="1953219"/>
          </a:xfrm>
        </p:grpSpPr>
        <p:sp>
          <p:nvSpPr>
            <p:cNvPr id="232" name="Rectangle 68" descr="재질2-2">
              <a:extLst>
                <a:ext uri="{FF2B5EF4-FFF2-40B4-BE49-F238E27FC236}">
                  <a16:creationId xmlns:a16="http://schemas.microsoft.com/office/drawing/2014/main" id="{E86398A7-B840-4EDB-A770-41C0C595C87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3002" y="4722607"/>
              <a:ext cx="1757499" cy="1825667"/>
            </a:xfrm>
            <a:prstGeom prst="roundRect">
              <a:avLst>
                <a:gd name="adj" fmla="val 24693"/>
              </a:avLst>
            </a:prstGeom>
            <a:solidFill>
              <a:schemeClr val="bg1"/>
            </a:solidFill>
            <a:ln w="9525" cap="flat" cmpd="sng" algn="ctr">
              <a:gradFill>
                <a:gsLst>
                  <a:gs pos="43000">
                    <a:schemeClr val="bg1">
                      <a:lumMod val="65000"/>
                    </a:schemeClr>
                  </a:gs>
                  <a:gs pos="50000">
                    <a:sysClr val="window" lastClr="FFFFFF"/>
                  </a:gs>
                  <a:gs pos="57000">
                    <a:schemeClr val="bg1">
                      <a:lumMod val="65000"/>
                    </a:schemeClr>
                  </a:gs>
                </a:gsLst>
                <a:lin ang="10800000" scaled="0"/>
              </a:gradFill>
              <a:prstDash val="solid"/>
              <a:miter lim="800000"/>
            </a:ln>
            <a:effectLst>
              <a:outerShdw blurRad="38100" dist="38100" dir="2700000" sx="98000" sy="98000" algn="tl" rotWithShape="0">
                <a:prstClr val="black">
                  <a:alpha val="27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0" h="6350"/>
            </a:sp3d>
          </p:spPr>
          <p:txBody>
            <a:bodyPr lIns="0" rIns="0" rtlCol="0" anchor="ctr">
              <a:sp3d>
                <a:bevelT w="0"/>
              </a:sp3d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문화재 디지털 대전환 계획에 따른</a:t>
              </a:r>
              <a:br>
                <a:rPr kumimoji="0" lang="en-US" altLang="ko-KR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인적 서비스를 탈피한 새로운 디지털 서비스 </a:t>
              </a:r>
              <a:endParaRPr kumimoji="0" lang="en-US" altLang="ko-KR" sz="1400" b="0" i="0" u="none" strike="noStrike" kern="0" cap="none" spc="-41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제공 필요</a:t>
              </a:r>
            </a:p>
          </p:txBody>
        </p:sp>
        <p:sp>
          <p:nvSpPr>
            <p:cNvPr id="233" name="AutoShape 86">
              <a:extLst>
                <a:ext uri="{FF2B5EF4-FFF2-40B4-BE49-F238E27FC236}">
                  <a16:creationId xmlns:a16="http://schemas.microsoft.com/office/drawing/2014/main" id="{083883E8-9B5C-492E-AB91-9A3079424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887" y="4595055"/>
              <a:ext cx="395864" cy="341958"/>
            </a:xfrm>
            <a:prstGeom prst="roundRect">
              <a:avLst>
                <a:gd name="adj" fmla="val 10907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>
                <a:bevelT w="0" h="6350"/>
                <a:bevelB w="0" h="0"/>
              </a:sp3d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34" name="그룹 233"/>
          <p:cNvGrpSpPr/>
          <p:nvPr/>
        </p:nvGrpSpPr>
        <p:grpSpPr>
          <a:xfrm>
            <a:off x="4084774" y="4469580"/>
            <a:ext cx="1757499" cy="1940155"/>
            <a:chOff x="263180" y="4608119"/>
            <a:chExt cx="1757499" cy="1940155"/>
          </a:xfrm>
        </p:grpSpPr>
        <p:sp>
          <p:nvSpPr>
            <p:cNvPr id="235" name="Rectangle 68" descr="재질2-2">
              <a:extLst>
                <a:ext uri="{FF2B5EF4-FFF2-40B4-BE49-F238E27FC236}">
                  <a16:creationId xmlns:a16="http://schemas.microsoft.com/office/drawing/2014/main" id="{E86398A7-B840-4EDB-A770-41C0C595C87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63180" y="4722607"/>
              <a:ext cx="1757499" cy="1825667"/>
            </a:xfrm>
            <a:prstGeom prst="roundRect">
              <a:avLst>
                <a:gd name="adj" fmla="val 24693"/>
              </a:avLst>
            </a:prstGeom>
            <a:solidFill>
              <a:schemeClr val="bg1"/>
            </a:solidFill>
            <a:ln w="9525" cap="flat" cmpd="sng" algn="ctr">
              <a:gradFill>
                <a:gsLst>
                  <a:gs pos="43000">
                    <a:schemeClr val="bg1">
                      <a:lumMod val="65000"/>
                    </a:schemeClr>
                  </a:gs>
                  <a:gs pos="50000">
                    <a:sysClr val="window" lastClr="FFFFFF"/>
                  </a:gs>
                  <a:gs pos="57000">
                    <a:schemeClr val="bg1">
                      <a:lumMod val="65000"/>
                    </a:schemeClr>
                  </a:gs>
                </a:gsLst>
                <a:lin ang="10800000" scaled="0"/>
              </a:gradFill>
              <a:prstDash val="solid"/>
              <a:miter lim="800000"/>
            </a:ln>
            <a:effectLst>
              <a:outerShdw blurRad="38100" dist="38100" dir="2700000" sx="98000" sy="98000" algn="tl" rotWithShape="0">
                <a:prstClr val="black">
                  <a:alpha val="27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0" h="6350"/>
            </a:sp3d>
          </p:spPr>
          <p:txBody>
            <a:bodyPr rtlCol="0" anchor="ctr">
              <a:sp3d>
                <a:bevelT w="0"/>
              </a:sp3d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디지털 대전환 계획에 따른</a:t>
              </a:r>
              <a:endParaRPr kumimoji="0" lang="en-US" altLang="ko-KR" sz="1400" b="0" i="0" u="none" strike="noStrike" kern="0" cap="none" spc="-41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운영관리 시스템 </a:t>
              </a:r>
              <a:endParaRPr kumimoji="0" lang="en-US" altLang="ko-KR" sz="1400" b="0" i="0" u="none" strike="noStrike" kern="0" cap="none" spc="-41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구축 및 효율적인</a:t>
              </a:r>
              <a:endParaRPr kumimoji="0" lang="en-US" altLang="ko-KR" sz="1400" b="0" i="0" u="none" strike="noStrike" kern="0" cap="none" spc="-41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운영 업무 지원</a:t>
              </a:r>
              <a:endParaRPr kumimoji="0" lang="en-US" altLang="ko-KR" sz="1400" b="0" i="0" u="none" strike="noStrike" kern="0" cap="none" spc="-41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36" name="AutoShape 86">
              <a:extLst>
                <a:ext uri="{FF2B5EF4-FFF2-40B4-BE49-F238E27FC236}">
                  <a16:creationId xmlns:a16="http://schemas.microsoft.com/office/drawing/2014/main" id="{083883E8-9B5C-492E-AB91-9A3079424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3997" y="4608119"/>
              <a:ext cx="395864" cy="341958"/>
            </a:xfrm>
            <a:prstGeom prst="roundRect">
              <a:avLst>
                <a:gd name="adj" fmla="val 10907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>
                <a:bevelT w="0" h="6350"/>
                <a:bevelB w="0" h="0"/>
              </a:sp3d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37" name="사다리꼴 236">
            <a:extLst>
              <a:ext uri="{FF2B5EF4-FFF2-40B4-BE49-F238E27FC236}">
                <a16:creationId xmlns:a16="http://schemas.microsoft.com/office/drawing/2014/main" id="{8E543378-65F1-4D90-A9D0-0B395BAC2162}"/>
              </a:ext>
            </a:extLst>
          </p:cNvPr>
          <p:cNvSpPr/>
          <p:nvPr/>
        </p:nvSpPr>
        <p:spPr>
          <a:xfrm flipV="1">
            <a:off x="414451" y="3798193"/>
            <a:ext cx="5416596" cy="613225"/>
          </a:xfrm>
          <a:prstGeom prst="trapezoid">
            <a:avLst>
              <a:gd name="adj" fmla="val 242014"/>
            </a:avLst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7000">
                <a:sysClr val="window" lastClr="FFFFFF">
                  <a:lumMod val="95000"/>
                  <a:alpha val="57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620000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lIns="95198" tIns="47599" rIns="95198" bIns="47599" anchor="ctr"/>
          <a:lstStyle/>
          <a:p>
            <a:pPr marL="0" marR="0" lvl="0" indent="0" algn="ctr" defTabSz="91444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0" cap="none" spc="0" normalizeH="0" baseline="0" noProof="0" dirty="0">
              <a:ln>
                <a:solidFill>
                  <a:srgbClr val="9E968E">
                    <a:alpha val="0"/>
                  </a:srgb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Medium" panose="02020603020101020101" pitchFamily="18" charset="-127"/>
              <a:ea typeface="KoPub돋움체 Medium" panose="02020603020101020101" pitchFamily="18" charset="-127"/>
              <a:cs typeface="+mn-cs"/>
            </a:endParaRPr>
          </a:p>
        </p:txBody>
      </p:sp>
      <p:sp>
        <p:nvSpPr>
          <p:cNvPr id="238" name="모서리가 둥근 직사각형 237"/>
          <p:cNvSpPr/>
          <p:nvPr/>
        </p:nvSpPr>
        <p:spPr>
          <a:xfrm>
            <a:off x="318902" y="2462257"/>
            <a:ext cx="5557788" cy="189585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고궁 관람의 효율성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편리성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안정성을 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만족하는 스마트 관람 환경 구축으로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시각장애인의 자유로운 </a:t>
            </a:r>
            <a:endParaRPr kumimoji="0" lang="en-US" altLang="ko-KR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문화재 관람</a:t>
            </a:r>
            <a:r>
              <a:rPr kumimoji="0" lang="en-US" altLang="ko-KR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kumimoji="0" lang="ko-KR" alt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및 기회 제공</a:t>
            </a:r>
          </a:p>
        </p:txBody>
      </p:sp>
      <p:grpSp>
        <p:nvGrpSpPr>
          <p:cNvPr id="239" name="그룹 238"/>
          <p:cNvGrpSpPr/>
          <p:nvPr/>
        </p:nvGrpSpPr>
        <p:grpSpPr>
          <a:xfrm>
            <a:off x="6364854" y="2538056"/>
            <a:ext cx="5312658" cy="3768476"/>
            <a:chOff x="6376942" y="3131139"/>
            <a:chExt cx="5312658" cy="2520271"/>
          </a:xfrm>
        </p:grpSpPr>
        <p:grpSp>
          <p:nvGrpSpPr>
            <p:cNvPr id="240" name="그룹 239"/>
            <p:cNvGrpSpPr/>
            <p:nvPr/>
          </p:nvGrpSpPr>
          <p:grpSpPr>
            <a:xfrm>
              <a:off x="6401116" y="3131139"/>
              <a:ext cx="5288475" cy="545909"/>
              <a:chOff x="346796" y="4585622"/>
              <a:chExt cx="1773716" cy="545909"/>
            </a:xfrm>
          </p:grpSpPr>
          <p:sp>
            <p:nvSpPr>
              <p:cNvPr id="247" name="Rectangle 68" descr="재질2-2">
                <a:extLst>
                  <a:ext uri="{FF2B5EF4-FFF2-40B4-BE49-F238E27FC236}">
                    <a16:creationId xmlns:a16="http://schemas.microsoft.com/office/drawing/2014/main" id="{E86398A7-B840-4EDB-A770-41C0C595C877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346796" y="4585622"/>
                <a:ext cx="1773716" cy="545909"/>
              </a:xfrm>
              <a:prstGeom prst="roundRect">
                <a:avLst>
                  <a:gd name="adj" fmla="val 24693"/>
                </a:avLst>
              </a:prstGeom>
              <a:solidFill>
                <a:schemeClr val="bg1"/>
              </a:solidFill>
              <a:ln w="9525" cap="flat" cmpd="sng" algn="ctr">
                <a:gradFill>
                  <a:gsLst>
                    <a:gs pos="43000">
                      <a:schemeClr val="bg1">
                        <a:lumMod val="65000"/>
                      </a:schemeClr>
                    </a:gs>
                    <a:gs pos="50000">
                      <a:sysClr val="window" lastClr="FFFFFF"/>
                    </a:gs>
                    <a:gs pos="57000">
                      <a:schemeClr val="bg1">
                        <a:lumMod val="65000"/>
                      </a:schemeClr>
                    </a:gs>
                  </a:gsLst>
                  <a:lin ang="10800000" scaled="0"/>
                </a:gradFill>
                <a:prstDash val="solid"/>
                <a:miter lim="800000"/>
              </a:ln>
              <a:effectLst>
                <a:outerShdw blurRad="38100" dist="38100" dir="2700000" sx="98000" sy="98000" algn="tl" rotWithShape="0">
                  <a:prstClr val="black">
                    <a:alpha val="27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0" h="6350"/>
              </a:sp3d>
            </p:spPr>
            <p:txBody>
              <a:bodyPr rtlCol="0" anchor="ctr">
                <a:sp3d>
                  <a:bevelT w="0"/>
                </a:sp3d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69696"/>
                  </a:buClr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경복궁을 포함한 서울</a:t>
                </a:r>
                <a:r>
                  <a:rPr kumimoji="0" lang="en-US" altLang="ko-KR" sz="14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4</a:t>
                </a:r>
                <a:r>
                  <a:rPr kumimoji="0" lang="ko-KR" altLang="en-US" sz="14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대궁</a:t>
                </a:r>
                <a:r>
                  <a:rPr kumimoji="0" lang="en-US" altLang="ko-KR" sz="12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kumimoji="0" lang="ko-KR" altLang="en-US" sz="12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경복궁</a:t>
                </a:r>
                <a:r>
                  <a:rPr kumimoji="0" lang="en-US" altLang="ko-KR" sz="12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kumimoji="0" lang="ko-KR" altLang="en-US" sz="12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덕수궁</a:t>
                </a:r>
                <a:r>
                  <a:rPr kumimoji="0" lang="en-US" altLang="ko-KR" sz="12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kumimoji="0" lang="ko-KR" altLang="en-US" sz="12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창경궁</a:t>
                </a:r>
                <a:r>
                  <a:rPr kumimoji="0" lang="en-US" altLang="ko-KR" sz="12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kumimoji="0" lang="ko-KR" altLang="en-US" sz="12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창덕궁</a:t>
                </a:r>
                <a:r>
                  <a:rPr kumimoji="0" lang="en-US" altLang="ko-KR" sz="12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  <a:r>
                  <a:rPr kumimoji="0" lang="en-US" altLang="ko-KR" sz="14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</a:t>
                </a:r>
                <a:r>
                  <a:rPr kumimoji="0" lang="ko-KR" altLang="en-US" sz="14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내</a:t>
                </a:r>
                <a:r>
                  <a:rPr kumimoji="0" lang="en-US" altLang="ko-KR" sz="14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69696"/>
                  </a:buClr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각 </a:t>
                </a:r>
                <a:r>
                  <a:rPr kumimoji="0" lang="en-US" altLang="ko-KR" sz="14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100</a:t>
                </a:r>
                <a:r>
                  <a:rPr kumimoji="0" lang="ko-KR" altLang="en-US" sz="1400" b="0" i="0" u="none" strike="noStrike" kern="0" cap="none" spc="-41" normalizeH="0" baseline="0" noProof="0" dirty="0">
                    <a:ln>
                      <a:noFill/>
                    </a:ln>
                    <a:solidFill>
                      <a:prstClr val="black">
                        <a:lumMod val="85000"/>
                        <a:lumOff val="15000"/>
                      </a:prstClr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인 이상 사용 가능 스마트 환경 또는 기기 구축</a:t>
                </a:r>
              </a:p>
            </p:txBody>
          </p:sp>
          <p:sp>
            <p:nvSpPr>
              <p:cNvPr id="248" name="AutoShape 86">
                <a:extLst>
                  <a:ext uri="{FF2B5EF4-FFF2-40B4-BE49-F238E27FC236}">
                    <a16:creationId xmlns:a16="http://schemas.microsoft.com/office/drawing/2014/main" id="{083883E8-9B5C-492E-AB91-9A3079424F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3560" y="4711963"/>
                <a:ext cx="91527" cy="266894"/>
              </a:xfrm>
              <a:prstGeom prst="roundRect">
                <a:avLst>
                  <a:gd name="adj" fmla="val 10907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ko-KR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endParaRPr kumimoji="1" lang="ko-KR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241" name="Rectangle 68" descr="재질2-2">
              <a:extLst>
                <a:ext uri="{FF2B5EF4-FFF2-40B4-BE49-F238E27FC236}">
                  <a16:creationId xmlns:a16="http://schemas.microsoft.com/office/drawing/2014/main" id="{E86398A7-B840-4EDB-A770-41C0C595C87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392213" y="3812801"/>
              <a:ext cx="5288482" cy="522368"/>
            </a:xfrm>
            <a:prstGeom prst="roundRect">
              <a:avLst>
                <a:gd name="adj" fmla="val 24693"/>
              </a:avLst>
            </a:prstGeom>
            <a:solidFill>
              <a:schemeClr val="bg1"/>
            </a:solidFill>
            <a:ln w="9525" cap="flat" cmpd="sng" algn="ctr">
              <a:gradFill>
                <a:gsLst>
                  <a:gs pos="43000">
                    <a:schemeClr val="bg1">
                      <a:lumMod val="65000"/>
                    </a:schemeClr>
                  </a:gs>
                  <a:gs pos="50000">
                    <a:sysClr val="window" lastClr="FFFFFF"/>
                  </a:gs>
                  <a:gs pos="57000">
                    <a:schemeClr val="bg1">
                      <a:lumMod val="65000"/>
                    </a:schemeClr>
                  </a:gs>
                </a:gsLst>
                <a:lin ang="10800000" scaled="0"/>
              </a:gradFill>
              <a:prstDash val="solid"/>
              <a:miter lim="800000"/>
            </a:ln>
            <a:effectLst>
              <a:outerShdw blurRad="38100" dist="38100" dir="2700000" sx="98000" sy="98000" algn="tl" rotWithShape="0">
                <a:prstClr val="black">
                  <a:alpha val="27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0" h="6350"/>
            </a:sp3d>
          </p:spPr>
          <p:txBody>
            <a:bodyPr rtlCol="0" anchor="ctr">
              <a:sp3d>
                <a:bevelT w="0"/>
              </a:sp3d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각 궁 상황에 맞는 음성 </a:t>
              </a:r>
              <a:r>
                <a:rPr kumimoji="0" lang="ko-KR" altLang="en-US" sz="1400" b="0" i="0" u="none" strike="noStrike" kern="0" cap="none" spc="-41" normalizeH="0" baseline="0" noProof="0" dirty="0" err="1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네비게이션</a:t>
              </a: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제공</a:t>
              </a:r>
            </a:p>
          </p:txBody>
        </p:sp>
        <p:sp>
          <p:nvSpPr>
            <p:cNvPr id="242" name="AutoShape 86">
              <a:extLst>
                <a:ext uri="{FF2B5EF4-FFF2-40B4-BE49-F238E27FC236}">
                  <a16:creationId xmlns:a16="http://schemas.microsoft.com/office/drawing/2014/main" id="{083883E8-9B5C-492E-AB91-9A3079424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1568" y="3898373"/>
              <a:ext cx="272895" cy="266894"/>
            </a:xfrm>
            <a:prstGeom prst="roundRect">
              <a:avLst>
                <a:gd name="adj" fmla="val 10907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>
                <a:bevelT w="0" h="6350"/>
                <a:bevelB w="0" h="0"/>
              </a:sp3d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3" name="Rectangle 68" descr="재질2-2">
              <a:extLst>
                <a:ext uri="{FF2B5EF4-FFF2-40B4-BE49-F238E27FC236}">
                  <a16:creationId xmlns:a16="http://schemas.microsoft.com/office/drawing/2014/main" id="{E86398A7-B840-4EDB-A770-41C0C595C87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401118" y="4470922"/>
              <a:ext cx="5288482" cy="522368"/>
            </a:xfrm>
            <a:prstGeom prst="roundRect">
              <a:avLst>
                <a:gd name="adj" fmla="val 24693"/>
              </a:avLst>
            </a:prstGeom>
            <a:solidFill>
              <a:schemeClr val="bg1"/>
            </a:solidFill>
            <a:ln w="9525" cap="flat" cmpd="sng" algn="ctr">
              <a:gradFill>
                <a:gsLst>
                  <a:gs pos="43000">
                    <a:schemeClr val="bg1">
                      <a:lumMod val="65000"/>
                    </a:schemeClr>
                  </a:gs>
                  <a:gs pos="50000">
                    <a:sysClr val="window" lastClr="FFFFFF"/>
                  </a:gs>
                  <a:gs pos="57000">
                    <a:schemeClr val="bg1">
                      <a:lumMod val="65000"/>
                    </a:schemeClr>
                  </a:gs>
                </a:gsLst>
                <a:lin ang="10800000" scaled="0"/>
              </a:gradFill>
              <a:prstDash val="solid"/>
              <a:miter lim="800000"/>
            </a:ln>
            <a:effectLst>
              <a:outerShdw blurRad="38100" dist="38100" dir="2700000" sx="98000" sy="98000" algn="tl" rotWithShape="0">
                <a:prstClr val="black">
                  <a:alpha val="27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0" h="6350"/>
            </a:sp3d>
          </p:spPr>
          <p:txBody>
            <a:bodyPr rtlCol="0" anchor="ctr">
              <a:sp3d>
                <a:bevelT w="0"/>
              </a:sp3d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차별화된 디지털 문화재 해설 서비스 제공</a:t>
              </a:r>
            </a:p>
          </p:txBody>
        </p:sp>
        <p:sp>
          <p:nvSpPr>
            <p:cNvPr id="244" name="AutoShape 86">
              <a:extLst>
                <a:ext uri="{FF2B5EF4-FFF2-40B4-BE49-F238E27FC236}">
                  <a16:creationId xmlns:a16="http://schemas.microsoft.com/office/drawing/2014/main" id="{083883E8-9B5C-492E-AB91-9A3079424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0735" y="4562625"/>
              <a:ext cx="272895" cy="266894"/>
            </a:xfrm>
            <a:prstGeom prst="roundRect">
              <a:avLst>
                <a:gd name="adj" fmla="val 10907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>
                <a:bevelT w="0" h="6350"/>
                <a:bevelB w="0" h="0"/>
              </a:sp3d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5" name="Rectangle 68" descr="재질2-2">
              <a:extLst>
                <a:ext uri="{FF2B5EF4-FFF2-40B4-BE49-F238E27FC236}">
                  <a16:creationId xmlns:a16="http://schemas.microsoft.com/office/drawing/2014/main" id="{E86398A7-B840-4EDB-A770-41C0C595C87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376942" y="5129042"/>
              <a:ext cx="5288482" cy="522368"/>
            </a:xfrm>
            <a:prstGeom prst="roundRect">
              <a:avLst>
                <a:gd name="adj" fmla="val 24693"/>
              </a:avLst>
            </a:prstGeom>
            <a:solidFill>
              <a:schemeClr val="bg1"/>
            </a:solidFill>
            <a:ln w="9525" cap="flat" cmpd="sng" algn="ctr">
              <a:gradFill>
                <a:gsLst>
                  <a:gs pos="43000">
                    <a:schemeClr val="bg1">
                      <a:lumMod val="65000"/>
                    </a:schemeClr>
                  </a:gs>
                  <a:gs pos="50000">
                    <a:sysClr val="window" lastClr="FFFFFF"/>
                  </a:gs>
                  <a:gs pos="57000">
                    <a:schemeClr val="bg1">
                      <a:lumMod val="65000"/>
                    </a:schemeClr>
                  </a:gs>
                </a:gsLst>
                <a:lin ang="10800000" scaled="0"/>
              </a:gradFill>
              <a:prstDash val="solid"/>
              <a:miter lim="800000"/>
            </a:ln>
            <a:effectLst>
              <a:outerShdw blurRad="38100" dist="38100" dir="2700000" sx="98000" sy="98000" algn="tl" rotWithShape="0">
                <a:prstClr val="black">
                  <a:alpha val="27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0" h="6350"/>
            </a:sp3d>
          </p:spPr>
          <p:txBody>
            <a:bodyPr rtlCol="0" anchor="ctr">
              <a:sp3d>
                <a:bevelT w="0"/>
              </a:sp3d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69696"/>
                </a:buClr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0" cap="none" spc="-41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운영관리 시스템 구축 및 운용업무 지원</a:t>
              </a:r>
            </a:p>
          </p:txBody>
        </p:sp>
        <p:sp>
          <p:nvSpPr>
            <p:cNvPr id="246" name="AutoShape 86">
              <a:extLst>
                <a:ext uri="{FF2B5EF4-FFF2-40B4-BE49-F238E27FC236}">
                  <a16:creationId xmlns:a16="http://schemas.microsoft.com/office/drawing/2014/main" id="{083883E8-9B5C-492E-AB91-9A3079424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1919" y="5256779"/>
              <a:ext cx="272895" cy="266894"/>
            </a:xfrm>
            <a:prstGeom prst="roundRect">
              <a:avLst>
                <a:gd name="adj" fmla="val 10907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>
                <a:bevelT w="0" h="6350"/>
                <a:bevelB w="0" h="0"/>
              </a:sp3d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4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49" name="직사각형 248"/>
          <p:cNvSpPr/>
          <p:nvPr/>
        </p:nvSpPr>
        <p:spPr>
          <a:xfrm>
            <a:off x="218755" y="1837522"/>
            <a:ext cx="1082349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배경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0" name="직사각형 249"/>
          <p:cNvSpPr/>
          <p:nvPr/>
        </p:nvSpPr>
        <p:spPr>
          <a:xfrm>
            <a:off x="6121277" y="1829141"/>
            <a:ext cx="1082349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범위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3992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6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5"/>
            <a:ext cx="4967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2-2.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추진 전략 및 핵심 성공 요인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제안개요</a:t>
            </a:r>
          </a:p>
        </p:txBody>
      </p:sp>
      <p:grpSp>
        <p:nvGrpSpPr>
          <p:cNvPr id="106" name="그룹 105"/>
          <p:cNvGrpSpPr/>
          <p:nvPr/>
        </p:nvGrpSpPr>
        <p:grpSpPr>
          <a:xfrm>
            <a:off x="-14846" y="1053140"/>
            <a:ext cx="12206847" cy="701496"/>
            <a:chOff x="-7424" y="1042180"/>
            <a:chExt cx="12206847" cy="701496"/>
          </a:xfrm>
        </p:grpSpPr>
        <p:sp>
          <p:nvSpPr>
            <p:cNvPr id="107" name="직사각형 106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10699136" y="196456"/>
            <a:ext cx="1500290" cy="569387"/>
            <a:chOff x="123760" y="101978"/>
            <a:chExt cx="1500290" cy="569387"/>
          </a:xfrm>
        </p:grpSpPr>
        <p:sp>
          <p:nvSpPr>
            <p:cNvPr id="49" name="TextBox 48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문화재관리본부</a:t>
              </a:r>
              <a:endPara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궁사업소</a:t>
              </a:r>
            </a:p>
          </p:txBody>
        </p:sp>
        <p:pic>
          <p:nvPicPr>
            <p:cNvPr id="50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1" name="모서리가 둥근 직사각형 50"/>
          <p:cNvSpPr/>
          <p:nvPr/>
        </p:nvSpPr>
        <p:spPr>
          <a:xfrm>
            <a:off x="338960" y="1797768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5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F8B586B7-6547-4506-A794-531645625C17}"/>
              </a:ext>
            </a:extLst>
          </p:cNvPr>
          <p:cNvGrpSpPr/>
          <p:nvPr/>
        </p:nvGrpSpPr>
        <p:grpSpPr>
          <a:xfrm>
            <a:off x="653181" y="2116968"/>
            <a:ext cx="11101567" cy="3973633"/>
            <a:chOff x="755822" y="2116968"/>
            <a:chExt cx="11101567" cy="3973633"/>
          </a:xfrm>
        </p:grpSpPr>
        <p:sp>
          <p:nvSpPr>
            <p:cNvPr id="24" name="직사각형 23"/>
            <p:cNvSpPr/>
            <p:nvPr/>
          </p:nvSpPr>
          <p:spPr>
            <a:xfrm>
              <a:off x="6286522" y="2116968"/>
              <a:ext cx="5570867" cy="1072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세부내용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6286522" y="2116968"/>
              <a:ext cx="5561766" cy="360000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전략 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kumimoji="0" lang="ko-KR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755822" y="2116968"/>
              <a:ext cx="4838456" cy="10724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세부내용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755822" y="2116968"/>
              <a:ext cx="4830552" cy="36080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핵심 전략 요구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kumimoji="0" lang="ko-KR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755822" y="3614994"/>
              <a:ext cx="4838456" cy="10724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세부내용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755822" y="3614994"/>
              <a:ext cx="4830552" cy="36080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핵심 </a:t>
              </a:r>
              <a:r>
                <a:rPr kumimoji="0" lang="ko-KR" alt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전략 요구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  <a:endParaRPr kumimoji="0" lang="ko-KR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755822" y="5018198"/>
              <a:ext cx="4838456" cy="10724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세부내용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" name="이등변 삼각형 10"/>
            <p:cNvSpPr/>
            <p:nvPr/>
          </p:nvSpPr>
          <p:spPr>
            <a:xfrm rot="5400000">
              <a:off x="5583303" y="2464437"/>
              <a:ext cx="797943" cy="481615"/>
            </a:xfrm>
            <a:prstGeom prst="triangle">
              <a:avLst>
                <a:gd name="adj" fmla="val 4793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6286522" y="3614994"/>
              <a:ext cx="5570867" cy="10724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세부내용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86522" y="3614994"/>
              <a:ext cx="5561766" cy="36080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전략 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  <a:endParaRPr kumimoji="0" lang="ko-KR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3" name="이등변 삼각형 62"/>
            <p:cNvSpPr/>
            <p:nvPr/>
          </p:nvSpPr>
          <p:spPr>
            <a:xfrm rot="5400000">
              <a:off x="5583303" y="3959162"/>
              <a:ext cx="797943" cy="481615"/>
            </a:xfrm>
            <a:prstGeom prst="triangle">
              <a:avLst>
                <a:gd name="adj" fmla="val 4793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4" name="이등변 삼각형 63"/>
            <p:cNvSpPr/>
            <p:nvPr/>
          </p:nvSpPr>
          <p:spPr>
            <a:xfrm rot="5400000">
              <a:off x="5583303" y="5344164"/>
              <a:ext cx="797943" cy="481615"/>
            </a:xfrm>
            <a:prstGeom prst="triangle">
              <a:avLst>
                <a:gd name="adj" fmla="val 4793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6286522" y="5018198"/>
              <a:ext cx="5570867" cy="10724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세부내용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>
              <a:off x="6286522" y="5018198"/>
              <a:ext cx="5561766" cy="36080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전략 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endParaRPr kumimoji="0" lang="ko-KR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755822" y="5018198"/>
              <a:ext cx="4830552" cy="36080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핵심 </a:t>
              </a:r>
              <a:r>
                <a:rPr kumimoji="0" lang="ko-KR" alt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전략 요구</a:t>
              </a:r>
              <a:r>
                <a:rPr kumimoji="0" lang="en-US" altLang="ko-KR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endParaRPr kumimoji="0" lang="ko-KR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35" name="직사각형 34"/>
          <p:cNvSpPr/>
          <p:nvPr/>
        </p:nvSpPr>
        <p:spPr>
          <a:xfrm>
            <a:off x="5594278" y="263160"/>
            <a:ext cx="4967513" cy="646331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고객 요구사항에 맞게 추진하는 핵심 전략 작성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약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3-4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가지 핵심전략 위주로 작성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5797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5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4"/>
            <a:ext cx="4579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2-3.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제안개요</a:t>
            </a:r>
          </a:p>
        </p:txBody>
      </p:sp>
      <p:grpSp>
        <p:nvGrpSpPr>
          <p:cNvPr id="83" name="그룹 82"/>
          <p:cNvGrpSpPr/>
          <p:nvPr/>
        </p:nvGrpSpPr>
        <p:grpSpPr>
          <a:xfrm>
            <a:off x="-7424" y="1044746"/>
            <a:ext cx="12206847" cy="701496"/>
            <a:chOff x="-7424" y="1042180"/>
            <a:chExt cx="12206847" cy="701496"/>
          </a:xfrm>
        </p:grpSpPr>
        <p:sp>
          <p:nvSpPr>
            <p:cNvPr id="114" name="직사각형 113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115" name="직사각형 114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10699135" y="196455"/>
            <a:ext cx="1500290" cy="569387"/>
            <a:chOff x="123760" y="101978"/>
            <a:chExt cx="1500290" cy="569387"/>
          </a:xfrm>
        </p:grpSpPr>
        <p:sp>
          <p:nvSpPr>
            <p:cNvPr id="63" name="TextBox 62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문화재관리본부</a:t>
              </a:r>
              <a:endPara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궁사업소</a:t>
              </a:r>
            </a:p>
          </p:txBody>
        </p:sp>
        <p:pic>
          <p:nvPicPr>
            <p:cNvPr id="64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5" name="모서리가 둥근 직사각형 64"/>
          <p:cNvSpPr/>
          <p:nvPr/>
        </p:nvSpPr>
        <p:spPr>
          <a:xfrm>
            <a:off x="254879" y="1853732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4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609600" y="2106494"/>
            <a:ext cx="3352800" cy="4065707"/>
            <a:chOff x="1143000" y="3458697"/>
            <a:chExt cx="6408810" cy="1608604"/>
          </a:xfrm>
        </p:grpSpPr>
        <p:sp>
          <p:nvSpPr>
            <p:cNvPr id="25" name="직사각형 24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 </a:t>
              </a: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endParaRPr kumimoji="0" lang="ko-KR" altLang="en-US" sz="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4457743" y="2106493"/>
            <a:ext cx="3352800" cy="4065707"/>
            <a:chOff x="1143000" y="3458697"/>
            <a:chExt cx="6408810" cy="1608604"/>
          </a:xfrm>
        </p:grpSpPr>
        <p:sp>
          <p:nvSpPr>
            <p:cNvPr id="28" name="직사각형 27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세부내용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 </a:t>
              </a: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  <a:endParaRPr kumimoji="0" lang="ko-KR" altLang="en-US" sz="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8326510" y="2127732"/>
            <a:ext cx="3352800" cy="4065707"/>
            <a:chOff x="1143000" y="3458697"/>
            <a:chExt cx="6408810" cy="1608604"/>
          </a:xfrm>
        </p:grpSpPr>
        <p:sp>
          <p:nvSpPr>
            <p:cNvPr id="31" name="직사각형 30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세부내용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 </a:t>
              </a:r>
              <a:r>
                <a:rPr kumimoji="0" lang="en-US" altLang="ko-KR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endParaRPr kumimoji="0" lang="ko-KR" altLang="en-US" sz="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4394959" y="224064"/>
            <a:ext cx="6096000" cy="646331"/>
          </a:xfrm>
          <a:prstGeom prst="rect">
            <a:avLst/>
          </a:prstGeom>
          <a:solidFill>
            <a:srgbClr val="C00000"/>
          </a:solidFill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우리가 제시한 전략 기반으로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고객이 얻는 이익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작성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최소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개이상 작성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0103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4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3"/>
            <a:ext cx="4579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3-1. </a:t>
            </a:r>
            <a:r>
              <a:rPr kumimoji="0" lang="ko-KR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구축 방안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기술 구현 방안</a:t>
            </a:r>
          </a:p>
        </p:txBody>
      </p:sp>
      <p:grpSp>
        <p:nvGrpSpPr>
          <p:cNvPr id="46" name="그룹 45"/>
          <p:cNvGrpSpPr/>
          <p:nvPr/>
        </p:nvGrpSpPr>
        <p:grpSpPr>
          <a:xfrm>
            <a:off x="-7424" y="1044746"/>
            <a:ext cx="12206847" cy="701496"/>
            <a:chOff x="-7424" y="1042180"/>
            <a:chExt cx="12206847" cy="701496"/>
          </a:xfrm>
        </p:grpSpPr>
        <p:sp>
          <p:nvSpPr>
            <p:cNvPr id="48" name="직사각형 47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10699134" y="196454"/>
            <a:ext cx="1500290" cy="569387"/>
            <a:chOff x="123760" y="101978"/>
            <a:chExt cx="1500290" cy="569387"/>
          </a:xfrm>
        </p:grpSpPr>
        <p:sp>
          <p:nvSpPr>
            <p:cNvPr id="53" name="TextBox 52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문화재관리본부</a:t>
              </a:r>
              <a:endPara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궁사업소</a:t>
              </a:r>
            </a:p>
          </p:txBody>
        </p:sp>
        <p:pic>
          <p:nvPicPr>
            <p:cNvPr id="57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2" name="모서리가 둥근 직사각형 61"/>
          <p:cNvSpPr/>
          <p:nvPr/>
        </p:nvSpPr>
        <p:spPr>
          <a:xfrm>
            <a:off x="265388" y="1853732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시스템 구축을 위한 구성도와 구축 방안 작성</a:t>
            </a: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4394959" y="224064"/>
            <a:ext cx="6096000" cy="646331"/>
          </a:xfrm>
          <a:prstGeom prst="rect">
            <a:avLst/>
          </a:prstGeom>
          <a:solidFill>
            <a:srgbClr val="C00000"/>
          </a:solidFill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구축을 위한 구성도와 구축 방안 작성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( 6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때 정리한 자료 붙여넣기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0417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4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3"/>
            <a:ext cx="4579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3-2. </a:t>
            </a:r>
            <a:r>
              <a:rPr kumimoji="0" lang="ko-KR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구축 방안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기술 구현 방안</a:t>
            </a:r>
          </a:p>
        </p:txBody>
      </p:sp>
      <p:grpSp>
        <p:nvGrpSpPr>
          <p:cNvPr id="72" name="그룹 71"/>
          <p:cNvGrpSpPr/>
          <p:nvPr/>
        </p:nvGrpSpPr>
        <p:grpSpPr>
          <a:xfrm>
            <a:off x="-7424" y="1044746"/>
            <a:ext cx="12206847" cy="701496"/>
            <a:chOff x="-7424" y="1042180"/>
            <a:chExt cx="12206847" cy="701496"/>
          </a:xfrm>
        </p:grpSpPr>
        <p:sp>
          <p:nvSpPr>
            <p:cNvPr id="73" name="직사각형 72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10699134" y="196454"/>
            <a:ext cx="1500290" cy="569387"/>
            <a:chOff x="123760" y="101978"/>
            <a:chExt cx="1500290" cy="569387"/>
          </a:xfrm>
        </p:grpSpPr>
        <p:sp>
          <p:nvSpPr>
            <p:cNvPr id="76" name="TextBox 75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문화재관리본부</a:t>
              </a:r>
              <a:endPara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궁사업소</a:t>
              </a:r>
            </a:p>
          </p:txBody>
        </p:sp>
        <p:pic>
          <p:nvPicPr>
            <p:cNvPr id="77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모서리가 둥근 직사각형 1"/>
          <p:cNvSpPr/>
          <p:nvPr/>
        </p:nvSpPr>
        <p:spPr>
          <a:xfrm>
            <a:off x="264295" y="1853732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서비스 구축을 위한 구성도와 구축 방안 작성</a:t>
            </a: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4394959" y="224064"/>
            <a:ext cx="6096000" cy="646331"/>
          </a:xfrm>
          <a:prstGeom prst="rect">
            <a:avLst/>
          </a:prstGeom>
          <a:solidFill>
            <a:srgbClr val="C00000"/>
          </a:solidFill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구축을 위한 구성도와 구축 방안 작성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( 6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때 정리한 자료 붙여넣기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5450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61AA2C327A4324587CA5B8F932705FD" ma:contentTypeVersion="16" ma:contentTypeDescription="새 문서를 만듭니다." ma:contentTypeScope="" ma:versionID="e9974894dc087bc702e39d51fac416ef">
  <xsd:schema xmlns:xsd="http://www.w3.org/2001/XMLSchema" xmlns:xs="http://www.w3.org/2001/XMLSchema" xmlns:p="http://schemas.microsoft.com/office/2006/metadata/properties" xmlns:ns2="1857a468-9f2d-455b-8425-136ceb0ac253" xmlns:ns3="9114dcef-bd0d-459c-b9d7-fc63398cdbee" targetNamespace="http://schemas.microsoft.com/office/2006/metadata/properties" ma:root="true" ma:fieldsID="41cd493e84cfcb347ae251f59b06abf5" ns2:_="" ns3:_="">
    <xsd:import namespace="1857a468-9f2d-455b-8425-136ceb0ac253"/>
    <xsd:import namespace="9114dcef-bd0d-459c-b9d7-fc63398cdbe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57a468-9f2d-455b-8425-136ceb0ac2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f1fa32a7-7a11-4d23-adca-71b1597c76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4dcef-bd0d-459c-b9d7-fc63398cdbee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54c65a67-eaa7-4f9d-a1f2-c1ec469a375d}" ma:internalName="TaxCatchAll" ma:showField="CatchAllData" ma:web="9114dcef-bd0d-459c-b9d7-fc63398cdbe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114dcef-bd0d-459c-b9d7-fc63398cdbee" xsi:nil="true"/>
    <lcf76f155ced4ddcb4097134ff3c332f xmlns="1857a468-9f2d-455b-8425-136ceb0ac25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E519FD3B-A4E1-4A4D-BD6B-CFF73525AD21}"/>
</file>

<file path=customXml/itemProps2.xml><?xml version="1.0" encoding="utf-8"?>
<ds:datastoreItem xmlns:ds="http://schemas.openxmlformats.org/officeDocument/2006/customXml" ds:itemID="{65044ABA-4176-4319-94C3-B821C25C3BB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1729C3A-C22D-4C76-9F84-C643C5F5F5D6}">
  <ds:schemaRefs>
    <ds:schemaRef ds:uri="1857a468-9f2d-455b-8425-136ceb0ac253"/>
    <ds:schemaRef ds:uri="http://purl.org/dc/dcmitype/"/>
    <ds:schemaRef ds:uri="http://www.w3.org/XML/1998/namespace"/>
    <ds:schemaRef ds:uri="http://schemas.microsoft.com/office/2006/documentManagement/types"/>
    <ds:schemaRef ds:uri="http://purl.org/dc/terms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9114dcef-bd0d-459c-b9d7-fc63398cdbee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8839</TotalTime>
  <Words>688</Words>
  <Application>Microsoft Office PowerPoint</Application>
  <PresentationFormat>와이드스크린</PresentationFormat>
  <Paragraphs>168</Paragraphs>
  <Slides>11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2" baseType="lpstr">
      <vt:lpstr>KoPub돋움체 Medium</vt:lpstr>
      <vt:lpstr>나눔스퀘어</vt:lpstr>
      <vt:lpstr>나눔스퀘어 Bold</vt:lpstr>
      <vt:lpstr>나눔스퀘어 ExtraBold</vt:lpstr>
      <vt:lpstr>나눔스퀘어_ac ExtraBold</vt:lpstr>
      <vt:lpstr>맑은 고딕</vt:lpstr>
      <vt:lpstr>맑은 고딕</vt:lpstr>
      <vt:lpstr>문화재돌봄체 Regular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석지혜(유통정책팀)</dc:creator>
  <cp:lastModifiedBy>크루 황성진</cp:lastModifiedBy>
  <cp:revision>183</cp:revision>
  <dcterms:created xsi:type="dcterms:W3CDTF">2022-11-02T05:32:02Z</dcterms:created>
  <dcterms:modified xsi:type="dcterms:W3CDTF">2024-06-05T08:18:58Z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0x010100661AA2C327A4324587CA5B8F932705FD</vt:lpwstr>
  </property>
</Properties>
</file>

<file path=docProps/thumbnail.jpeg>
</file>